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6" r:id="rId3"/>
    <p:sldId id="297" r:id="rId4"/>
    <p:sldId id="298" r:id="rId5"/>
    <p:sldId id="299" r:id="rId6"/>
    <p:sldId id="284" r:id="rId7"/>
    <p:sldId id="274" r:id="rId8"/>
    <p:sldId id="283" r:id="rId9"/>
    <p:sldId id="282" r:id="rId10"/>
    <p:sldId id="281" r:id="rId11"/>
    <p:sldId id="280" r:id="rId12"/>
    <p:sldId id="279" r:id="rId13"/>
    <p:sldId id="278" r:id="rId14"/>
    <p:sldId id="277" r:id="rId15"/>
    <p:sldId id="286" r:id="rId16"/>
    <p:sldId id="287" r:id="rId17"/>
    <p:sldId id="288" r:id="rId18"/>
    <p:sldId id="289" r:id="rId19"/>
    <p:sldId id="290" r:id="rId20"/>
    <p:sldId id="291" r:id="rId21"/>
    <p:sldId id="292" r:id="rId22"/>
    <p:sldId id="293" r:id="rId23"/>
    <p:sldId id="270" r:id="rId24"/>
    <p:sldId id="294" r:id="rId25"/>
    <p:sldId id="258" r:id="rId26"/>
    <p:sldId id="260" r:id="rId27"/>
    <p:sldId id="261" r:id="rId28"/>
    <p:sldId id="262" r:id="rId29"/>
    <p:sldId id="263" r:id="rId30"/>
    <p:sldId id="264" r:id="rId31"/>
    <p:sldId id="295" r:id="rId32"/>
    <p:sldId id="296" r:id="rId33"/>
    <p:sldId id="265" r:id="rId34"/>
    <p:sldId id="272" r:id="rId35"/>
  </p:sldIdLst>
  <p:sldSz cx="12192000" cy="6858000"/>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88"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2214A5-460F-42CE-9072-501DF3CAE358}"/>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6DE15CC6-BF36-49E4-B7DC-FA158494EC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A6E4E2C5-D7A8-4986-8264-79DB50FD05CF}"/>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5" name="Tijdelijke aanduiding voor voettekst 4">
            <a:extLst>
              <a:ext uri="{FF2B5EF4-FFF2-40B4-BE49-F238E27FC236}">
                <a16:creationId xmlns:a16="http://schemas.microsoft.com/office/drawing/2014/main" id="{E63D7060-503E-465F-888D-E62537BC048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093F515-8518-4D16-8AE7-26C1369CE8B9}"/>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1792236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A9637D-46FE-4192-B115-5C45739FF6B6}"/>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8E0D7A17-03F6-48C3-BED4-85E6EDD56179}"/>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E1D1440A-5951-4BB2-8546-49791C53D891}"/>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5" name="Tijdelijke aanduiding voor voettekst 4">
            <a:extLst>
              <a:ext uri="{FF2B5EF4-FFF2-40B4-BE49-F238E27FC236}">
                <a16:creationId xmlns:a16="http://schemas.microsoft.com/office/drawing/2014/main" id="{38D29FC4-173C-4349-A3D8-DACCF531610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0D268B3A-8CE1-4804-AB86-AF8BC1C44F66}"/>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3640178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3A7BEF87-CB02-4A23-87F1-0BF8FDA60344}"/>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C7B9E2D9-AF5C-4D52-9DF9-793F5F79F641}"/>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57A9B28D-065D-4BFE-B609-6B877A29BE8B}"/>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5" name="Tijdelijke aanduiding voor voettekst 4">
            <a:extLst>
              <a:ext uri="{FF2B5EF4-FFF2-40B4-BE49-F238E27FC236}">
                <a16:creationId xmlns:a16="http://schemas.microsoft.com/office/drawing/2014/main" id="{48347F3A-C348-4447-87EA-10DD7BE212DC}"/>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F44C0F4-F0BB-4151-B00B-C34376B5E03E}"/>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2870143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99B69D-6B8F-4FDB-AF50-3955DE669F13}"/>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1180F1A2-D78B-4ECE-AC29-FA6A92C3C2CD}"/>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970FAE1-C762-4B96-B927-6670C2C86ADB}"/>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5" name="Tijdelijke aanduiding voor voettekst 4">
            <a:extLst>
              <a:ext uri="{FF2B5EF4-FFF2-40B4-BE49-F238E27FC236}">
                <a16:creationId xmlns:a16="http://schemas.microsoft.com/office/drawing/2014/main" id="{30760174-FAA9-4BB8-8FDF-1018149BA944}"/>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79286E40-DEDB-47FE-BE1F-CAC16A79E6CE}"/>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2641162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137DA5-2BBB-4EB3-A7E1-1331070B790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E8B55F83-3DBD-4D12-B8C8-07568AFF25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44FC6D88-2C3E-46F6-9A38-CBA99F32F749}"/>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5" name="Tijdelijke aanduiding voor voettekst 4">
            <a:extLst>
              <a:ext uri="{FF2B5EF4-FFF2-40B4-BE49-F238E27FC236}">
                <a16:creationId xmlns:a16="http://schemas.microsoft.com/office/drawing/2014/main" id="{5A7A1EE5-CFCE-47DE-AC0D-8238FCC3B4A0}"/>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44523E0-0EBA-41E9-A58B-FD7BF6D37FC0}"/>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2970325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87D162-B667-428E-B4BC-24A934EC35D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4B89AE19-64C9-4A43-8971-99226EA4A00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8440AA86-F8BC-4156-99F8-4D17BDC73D17}"/>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03CDEFE1-6D47-4E5C-8BAB-5E346C91C511}"/>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6" name="Tijdelijke aanduiding voor voettekst 5">
            <a:extLst>
              <a:ext uri="{FF2B5EF4-FFF2-40B4-BE49-F238E27FC236}">
                <a16:creationId xmlns:a16="http://schemas.microsoft.com/office/drawing/2014/main" id="{AA3D2696-20CF-4A33-98DC-9B336092268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4FDB859A-9BDE-454E-A9B2-C1D4BE0C6EE0}"/>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276333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4D9F42-A67A-42AD-AF5D-7F5C5111AD62}"/>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73E64C3C-5512-41DE-932B-483E03BE45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53B5C2BD-D53C-4735-9B77-C50ED0B400C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1D46C634-8F58-4B41-8E8D-7F4C4CB164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8E0A1B74-9452-4ED9-A825-E9B3153033D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B92356A6-AF83-487E-B5D9-234BAAD53E8F}"/>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8" name="Tijdelijke aanduiding voor voettekst 7">
            <a:extLst>
              <a:ext uri="{FF2B5EF4-FFF2-40B4-BE49-F238E27FC236}">
                <a16:creationId xmlns:a16="http://schemas.microsoft.com/office/drawing/2014/main" id="{122A8F95-77A3-433C-979D-52520821E8E1}"/>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1B1A273D-2339-48E3-BF03-001286CD9EF5}"/>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3917523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5ECD4-850C-4C02-98A3-586E93454775}"/>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A98CC521-C1A8-414A-A54F-3A2F5661026B}"/>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4" name="Tijdelijke aanduiding voor voettekst 3">
            <a:extLst>
              <a:ext uri="{FF2B5EF4-FFF2-40B4-BE49-F238E27FC236}">
                <a16:creationId xmlns:a16="http://schemas.microsoft.com/office/drawing/2014/main" id="{8ADF8C58-38C3-4223-9E52-E8069EDE03EB}"/>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280E515B-5EFE-4E43-963E-7AFF777EBB47}"/>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37126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261CA4F-E6E0-4C3C-A784-A96EA7E22340}"/>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3" name="Tijdelijke aanduiding voor voettekst 2">
            <a:extLst>
              <a:ext uri="{FF2B5EF4-FFF2-40B4-BE49-F238E27FC236}">
                <a16:creationId xmlns:a16="http://schemas.microsoft.com/office/drawing/2014/main" id="{3FC081CA-1893-4A5F-83DF-C5D263382619}"/>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DDAB6D95-E772-496E-AF07-AC8389988E2E}"/>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3747971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3A920F-4EB2-4E32-998C-B74CC6EDC89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51A1258C-8B3E-4F09-8AEE-ED81052463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9F276334-5A74-4DA9-8591-F7FC0DAC05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4C901EF-0952-48F8-83C6-98DB44488613}"/>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6" name="Tijdelijke aanduiding voor voettekst 5">
            <a:extLst>
              <a:ext uri="{FF2B5EF4-FFF2-40B4-BE49-F238E27FC236}">
                <a16:creationId xmlns:a16="http://schemas.microsoft.com/office/drawing/2014/main" id="{BAE1686F-F7F1-4A81-A945-27D1F55F8623}"/>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B09E9609-1165-4F4B-AAC0-17FE5B16A588}"/>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791091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C04541-76E2-4F80-97D6-FC639BA2464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FD85B60D-5FFB-416E-A02E-F472895426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2297E4A9-9AFC-42B1-A2F1-9C6D62A5A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60DD719-29A5-433F-B69C-F49152CCD667}"/>
              </a:ext>
            </a:extLst>
          </p:cNvPr>
          <p:cNvSpPr>
            <a:spLocks noGrp="1"/>
          </p:cNvSpPr>
          <p:nvPr>
            <p:ph type="dt" sz="half" idx="10"/>
          </p:nvPr>
        </p:nvSpPr>
        <p:spPr/>
        <p:txBody>
          <a:bodyPr/>
          <a:lstStyle/>
          <a:p>
            <a:fld id="{FD35066C-7B92-42A0-A699-81C188012DD2}" type="datetimeFigureOut">
              <a:rPr lang="nl-BE" smtClean="0"/>
              <a:t>29/06/2020</a:t>
            </a:fld>
            <a:endParaRPr lang="nl-BE"/>
          </a:p>
        </p:txBody>
      </p:sp>
      <p:sp>
        <p:nvSpPr>
          <p:cNvPr id="6" name="Tijdelijke aanduiding voor voettekst 5">
            <a:extLst>
              <a:ext uri="{FF2B5EF4-FFF2-40B4-BE49-F238E27FC236}">
                <a16:creationId xmlns:a16="http://schemas.microsoft.com/office/drawing/2014/main" id="{7D7E65B7-432D-4627-8E06-83386B875348}"/>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0DBC5D1A-0BEA-45B2-9E8E-3EB1A2C2ED77}"/>
              </a:ext>
            </a:extLst>
          </p:cNvPr>
          <p:cNvSpPr>
            <a:spLocks noGrp="1"/>
          </p:cNvSpPr>
          <p:nvPr>
            <p:ph type="sldNum" sz="quarter" idx="12"/>
          </p:nvPr>
        </p:nvSpPr>
        <p:spPr/>
        <p:txBody>
          <a:bodyPr/>
          <a:lstStyle/>
          <a:p>
            <a:fld id="{73313A4A-AE24-44AB-9876-2E9F8FEA16B3}" type="slidenum">
              <a:rPr lang="nl-BE" smtClean="0"/>
              <a:t>‹nr.›</a:t>
            </a:fld>
            <a:endParaRPr lang="nl-BE"/>
          </a:p>
        </p:txBody>
      </p:sp>
    </p:spTree>
    <p:extLst>
      <p:ext uri="{BB962C8B-B14F-4D97-AF65-F5344CB8AC3E}">
        <p14:creationId xmlns:p14="http://schemas.microsoft.com/office/powerpoint/2010/main" val="2001545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105CF019-469E-401D-85A7-CD21D19AAD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C4BE6484-49A6-4B75-B0B7-849A805AB9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1BDCCA8-333F-4739-B641-226534A9EA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35066C-7B92-42A0-A699-81C188012DD2}" type="datetimeFigureOut">
              <a:rPr lang="nl-BE" smtClean="0"/>
              <a:t>29/06/2020</a:t>
            </a:fld>
            <a:endParaRPr lang="nl-BE"/>
          </a:p>
        </p:txBody>
      </p:sp>
      <p:sp>
        <p:nvSpPr>
          <p:cNvPr id="5" name="Tijdelijke aanduiding voor voettekst 4">
            <a:extLst>
              <a:ext uri="{FF2B5EF4-FFF2-40B4-BE49-F238E27FC236}">
                <a16:creationId xmlns:a16="http://schemas.microsoft.com/office/drawing/2014/main" id="{AA355893-40B6-4CAC-807B-2DD369F740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87656A7D-03FD-41DA-A90A-8962AAC91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13A4A-AE24-44AB-9876-2E9F8FEA16B3}" type="slidenum">
              <a:rPr lang="nl-BE" smtClean="0"/>
              <a:t>‹nr.›</a:t>
            </a:fld>
            <a:endParaRPr lang="nl-BE"/>
          </a:p>
        </p:txBody>
      </p:sp>
    </p:spTree>
    <p:extLst>
      <p:ext uri="{BB962C8B-B14F-4D97-AF65-F5344CB8AC3E}">
        <p14:creationId xmlns:p14="http://schemas.microsoft.com/office/powerpoint/2010/main" val="3379064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creativecommons.org/licenses/by/3.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hyperlink" Target="https://maken.wikiwijs.nl/129448/Voeren_en_verzorgen_niveau_2___kopie_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aken.wikiwijs.nl/129448/Voeren_en_verzorgen_niveau_2___kopie_1"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ED9B0C7B-71AB-4665-9250-7F48D0D96130}"/>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737" r="1263" b="-1"/>
          <a:stretch/>
        </p:blipFill>
        <p:spPr>
          <a:xfrm>
            <a:off x="0" y="129309"/>
            <a:ext cx="12192000" cy="6857990"/>
          </a:xfrm>
          <a:prstGeom prst="rect">
            <a:avLst/>
          </a:prstGeom>
        </p:spPr>
      </p:pic>
      <p:sp>
        <p:nvSpPr>
          <p:cNvPr id="20"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el 1">
            <a:extLst>
              <a:ext uri="{FF2B5EF4-FFF2-40B4-BE49-F238E27FC236}">
                <a16:creationId xmlns:a16="http://schemas.microsoft.com/office/drawing/2014/main" id="{DDC0B6A4-CABC-47BC-B5C8-9E388318CC4E}"/>
              </a:ext>
            </a:extLst>
          </p:cNvPr>
          <p:cNvSpPr>
            <a:spLocks noGrp="1"/>
          </p:cNvSpPr>
          <p:nvPr>
            <p:ph type="ctrTitle"/>
          </p:nvPr>
        </p:nvSpPr>
        <p:spPr>
          <a:xfrm>
            <a:off x="8022021" y="594807"/>
            <a:ext cx="3852041" cy="1278381"/>
          </a:xfrm>
        </p:spPr>
        <p:txBody>
          <a:bodyPr vert="horz" lIns="91440" tIns="45720" rIns="91440" bIns="45720" rtlCol="0">
            <a:normAutofit fontScale="90000"/>
          </a:bodyPr>
          <a:lstStyle/>
          <a:p>
            <a:r>
              <a:rPr lang="en-US" sz="3700" dirty="0">
                <a:highlight>
                  <a:srgbClr val="00FF00"/>
                </a:highlight>
              </a:rPr>
              <a:t>Ben </a:t>
            </a:r>
            <a:r>
              <a:rPr lang="en-US" sz="3700" dirty="0" err="1">
                <a:highlight>
                  <a:srgbClr val="00FF00"/>
                </a:highlight>
              </a:rPr>
              <a:t>ik</a:t>
            </a:r>
            <a:r>
              <a:rPr lang="en-US" sz="3700" dirty="0">
                <a:highlight>
                  <a:srgbClr val="00FF00"/>
                </a:highlight>
              </a:rPr>
              <a:t> </a:t>
            </a:r>
            <a:r>
              <a:rPr lang="en-US" sz="3700" dirty="0" err="1">
                <a:highlight>
                  <a:srgbClr val="00FF00"/>
                </a:highlight>
              </a:rPr>
              <a:t>een</a:t>
            </a:r>
            <a:r>
              <a:rPr lang="en-US" sz="3700" dirty="0">
                <a:highlight>
                  <a:srgbClr val="00FF00"/>
                </a:highlight>
              </a:rPr>
              <a:t> </a:t>
            </a:r>
            <a:r>
              <a:rPr lang="en-US" sz="3700" dirty="0" err="1">
                <a:highlight>
                  <a:srgbClr val="00FF00"/>
                </a:highlight>
              </a:rPr>
              <a:t>geschikte</a:t>
            </a:r>
            <a:r>
              <a:rPr lang="en-US" sz="3700" dirty="0">
                <a:highlight>
                  <a:srgbClr val="00FF00"/>
                </a:highlight>
              </a:rPr>
              <a:t> </a:t>
            </a:r>
            <a:r>
              <a:rPr lang="en-US" sz="3700" dirty="0" err="1">
                <a:highlight>
                  <a:srgbClr val="00FF00"/>
                </a:highlight>
              </a:rPr>
              <a:t>hondeneigenaar</a:t>
            </a:r>
            <a:r>
              <a:rPr lang="en-US" sz="3700" dirty="0">
                <a:highlight>
                  <a:srgbClr val="00FF00"/>
                </a:highlight>
              </a:rPr>
              <a:t> ?</a:t>
            </a:r>
          </a:p>
        </p:txBody>
      </p:sp>
      <p:sp>
        <p:nvSpPr>
          <p:cNvPr id="3" name="Ondertitel 2">
            <a:extLst>
              <a:ext uri="{FF2B5EF4-FFF2-40B4-BE49-F238E27FC236}">
                <a16:creationId xmlns:a16="http://schemas.microsoft.com/office/drawing/2014/main" id="{33FB6E93-23BD-4A3D-BE68-863A021379A8}"/>
              </a:ext>
            </a:extLst>
          </p:cNvPr>
          <p:cNvSpPr>
            <a:spLocks noGrp="1"/>
          </p:cNvSpPr>
          <p:nvPr>
            <p:ph type="subTitle" idx="1"/>
          </p:nvPr>
        </p:nvSpPr>
        <p:spPr>
          <a:xfrm>
            <a:off x="7782910" y="2015236"/>
            <a:ext cx="4330262" cy="763473"/>
          </a:xfrm>
        </p:spPr>
        <p:txBody>
          <a:bodyPr vert="horz" lIns="91440" tIns="45720" rIns="91440" bIns="45720" rtlCol="0">
            <a:normAutofit/>
          </a:bodyPr>
          <a:lstStyle/>
          <a:p>
            <a:r>
              <a:rPr lang="en-US" sz="3600" dirty="0" err="1">
                <a:solidFill>
                  <a:srgbClr val="00B0F0"/>
                </a:solidFill>
              </a:rPr>
              <a:t>Voorwaarden</a:t>
            </a:r>
            <a:endParaRPr lang="en-US" sz="3600" dirty="0">
              <a:solidFill>
                <a:srgbClr val="00B0F0"/>
              </a:solidFill>
            </a:endParaRPr>
          </a:p>
        </p:txBody>
      </p:sp>
      <p:cxnSp>
        <p:nvCxnSpPr>
          <p:cNvPr id="22" name="Straight Connector 21">
            <a:extLst>
              <a:ext uri="{FF2B5EF4-FFF2-40B4-BE49-F238E27FC236}">
                <a16:creationId xmlns:a16="http://schemas.microsoft.com/office/drawing/2014/main" id="{BCDAEC91-5BCE-4B55-9CC0-43EF94CB73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6" name="Tekstvak 5">
            <a:extLst>
              <a:ext uri="{FF2B5EF4-FFF2-40B4-BE49-F238E27FC236}">
                <a16:creationId xmlns:a16="http://schemas.microsoft.com/office/drawing/2014/main" id="{DE7DE397-0865-436A-8A34-F8F2286DB61C}"/>
              </a:ext>
            </a:extLst>
          </p:cNvPr>
          <p:cNvSpPr txBox="1"/>
          <p:nvPr/>
        </p:nvSpPr>
        <p:spPr>
          <a:xfrm>
            <a:off x="9753512" y="6657945"/>
            <a:ext cx="2438488" cy="200055"/>
          </a:xfrm>
          <a:prstGeom prst="rect">
            <a:avLst/>
          </a:prstGeom>
          <a:solidFill>
            <a:srgbClr val="000000"/>
          </a:solidFill>
        </p:spPr>
        <p:txBody>
          <a:bodyPr wrap="none" rtlCol="0">
            <a:spAutoFit/>
          </a:bodyPr>
          <a:lstStyle/>
          <a:p>
            <a:pPr algn="r">
              <a:spcAft>
                <a:spcPts val="600"/>
              </a:spcAft>
            </a:pPr>
            <a:r>
              <a:rPr lang="nl-BE" sz="700">
                <a:solidFill>
                  <a:srgbClr val="FFFFFF"/>
                </a:solidFill>
                <a:hlinkClick r:id="rId3" tooltip="https://maken.wikiwijs.nl/129448/Voeren_en_verzorgen_niveau_2___kopie_1">
                  <a:extLst>
                    <a:ext uri="{A12FA001-AC4F-418D-AE19-62706E023703}">
                      <ahyp:hlinkClr xmlns:ahyp="http://schemas.microsoft.com/office/drawing/2018/hyperlinkcolor" val="tx"/>
                    </a:ext>
                  </a:extLst>
                </a:hlinkClick>
              </a:rPr>
              <a:t>Deze foto</a:t>
            </a:r>
            <a:r>
              <a:rPr lang="nl-BE" sz="700">
                <a:solidFill>
                  <a:srgbClr val="FFFFFF"/>
                </a:solidFill>
              </a:rPr>
              <a:t> van Onbekende auteur is gelicentieerd onder </a:t>
            </a:r>
            <a:r>
              <a:rPr lang="nl-BE"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nl-BE" sz="700">
              <a:solidFill>
                <a:srgbClr val="FFFFFF"/>
              </a:solidFill>
            </a:endParaRPr>
          </a:p>
        </p:txBody>
      </p:sp>
    </p:spTree>
    <p:extLst>
      <p:ext uri="{BB962C8B-B14F-4D97-AF65-F5344CB8AC3E}">
        <p14:creationId xmlns:p14="http://schemas.microsoft.com/office/powerpoint/2010/main" val="304579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E44B82-F54F-493B-BCC9-23388D2A9C2A}"/>
              </a:ext>
            </a:extLst>
          </p:cNvPr>
          <p:cNvSpPr>
            <a:spLocks noGrp="1"/>
          </p:cNvSpPr>
          <p:nvPr>
            <p:ph type="ctrTitle"/>
          </p:nvPr>
        </p:nvSpPr>
        <p:spPr/>
        <p:txBody>
          <a:bodyPr>
            <a:normAutofit/>
          </a:bodyPr>
          <a:lstStyle/>
          <a:p>
            <a:r>
              <a:rPr lang="nl-BE" altLang="nl-BE" b="1" dirty="0">
                <a:solidFill>
                  <a:srgbClr val="54342F"/>
                </a:solidFill>
                <a:latin typeface="var(--font-soleil)"/>
              </a:rPr>
              <a:t>Waak- en verdedigingshonden</a:t>
            </a:r>
            <a:endParaRPr lang="nl-BE" dirty="0"/>
          </a:p>
        </p:txBody>
      </p:sp>
      <p:sp>
        <p:nvSpPr>
          <p:cNvPr id="3" name="Ondertitel 2">
            <a:extLst>
              <a:ext uri="{FF2B5EF4-FFF2-40B4-BE49-F238E27FC236}">
                <a16:creationId xmlns:a16="http://schemas.microsoft.com/office/drawing/2014/main" id="{FF58A81E-E60E-4DA0-9B70-14E175F02276}"/>
              </a:ext>
            </a:extLst>
          </p:cNvPr>
          <p:cNvSpPr>
            <a:spLocks noGrp="1"/>
          </p:cNvSpPr>
          <p:nvPr>
            <p:ph type="subTitle" idx="1"/>
          </p:nvPr>
        </p:nvSpPr>
        <p:spPr/>
        <p:txBody>
          <a:bodyPr>
            <a:normAutofit fontScale="77500" lnSpcReduction="20000"/>
          </a:bodyPr>
          <a:lstStyle/>
          <a:p>
            <a:br>
              <a:rPr lang="nl-BE" altLang="nl-BE" b="1" dirty="0">
                <a:solidFill>
                  <a:srgbClr val="54342F"/>
                </a:solidFill>
                <a:latin typeface="var(--font-soleil)"/>
              </a:rPr>
            </a:br>
            <a:r>
              <a:rPr lang="nl-BE" altLang="nl-BE" b="1" dirty="0">
                <a:solidFill>
                  <a:srgbClr val="54342F"/>
                </a:solidFill>
                <a:latin typeface="var(--font-soleil)"/>
              </a:rPr>
              <a:t>Aangeboren a</a:t>
            </a:r>
            <a:r>
              <a:rPr lang="nl-BE" altLang="nl-BE" dirty="0">
                <a:latin typeface="var(--font-roboto)"/>
              </a:rPr>
              <a:t>anleg : bewaken, verdedigen en aanvallen.</a:t>
            </a:r>
          </a:p>
          <a:p>
            <a:r>
              <a:rPr lang="nl-BE" altLang="nl-BE" dirty="0">
                <a:latin typeface="var(--font-roboto)"/>
              </a:rPr>
              <a:t>Territoriale aanleg : moeite met bezoekers (tijd nodig om onbekenden te leren vertrouwen)</a:t>
            </a:r>
          </a:p>
          <a:p>
            <a:r>
              <a:rPr lang="nl-BE" altLang="nl-BE" dirty="0">
                <a:latin typeface="var(--font-roboto)"/>
              </a:rPr>
              <a:t>Rust en leiding nodig.</a:t>
            </a:r>
          </a:p>
          <a:p>
            <a:r>
              <a:rPr lang="nl-BE" altLang="nl-BE" dirty="0">
                <a:latin typeface="var(--font-roboto)"/>
              </a:rPr>
              <a:t>Rassen : rottweiler, dobermann, </a:t>
            </a:r>
            <a:r>
              <a:rPr lang="nl-BE" altLang="nl-BE" dirty="0" err="1">
                <a:latin typeface="var(--font-roboto)"/>
              </a:rPr>
              <a:t>schnauzer</a:t>
            </a:r>
            <a:r>
              <a:rPr lang="nl-BE" altLang="nl-BE" dirty="0">
                <a:latin typeface="var(--font-roboto)"/>
              </a:rPr>
              <a:t>, boxer, …</a:t>
            </a:r>
          </a:p>
          <a:p>
            <a:endParaRPr lang="nl-BE" dirty="0"/>
          </a:p>
        </p:txBody>
      </p:sp>
      <p:pic>
        <p:nvPicPr>
          <p:cNvPr id="4" name="Afbeelding 3">
            <a:extLst>
              <a:ext uri="{FF2B5EF4-FFF2-40B4-BE49-F238E27FC236}">
                <a16:creationId xmlns:a16="http://schemas.microsoft.com/office/drawing/2014/main" id="{429FFA3D-2FE0-42E5-865F-FF21A895B2AB}"/>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187343"/>
            <a:ext cx="3951303" cy="1685889"/>
          </a:xfrm>
          <a:prstGeom prst="rect">
            <a:avLst/>
          </a:prstGeom>
        </p:spPr>
      </p:pic>
    </p:spTree>
    <p:extLst>
      <p:ext uri="{BB962C8B-B14F-4D97-AF65-F5344CB8AC3E}">
        <p14:creationId xmlns:p14="http://schemas.microsoft.com/office/powerpoint/2010/main" val="3111226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9ECFCB-F37A-4C09-AF7C-F090ACF77295}"/>
              </a:ext>
            </a:extLst>
          </p:cNvPr>
          <p:cNvSpPr>
            <a:spLocks noGrp="1"/>
          </p:cNvSpPr>
          <p:nvPr>
            <p:ph type="ctrTitle"/>
          </p:nvPr>
        </p:nvSpPr>
        <p:spPr/>
        <p:txBody>
          <a:bodyPr/>
          <a:lstStyle/>
          <a:p>
            <a:r>
              <a:rPr lang="nl-BE" altLang="nl-BE" b="1" dirty="0">
                <a:solidFill>
                  <a:srgbClr val="54342F"/>
                </a:solidFill>
                <a:latin typeface="var(--font-soleil)"/>
              </a:rPr>
              <a:t>Terriërs</a:t>
            </a:r>
            <a:endParaRPr lang="nl-BE" dirty="0"/>
          </a:p>
        </p:txBody>
      </p:sp>
      <p:sp>
        <p:nvSpPr>
          <p:cNvPr id="3" name="Ondertitel 2">
            <a:extLst>
              <a:ext uri="{FF2B5EF4-FFF2-40B4-BE49-F238E27FC236}">
                <a16:creationId xmlns:a16="http://schemas.microsoft.com/office/drawing/2014/main" id="{59C1E625-A4E4-4A53-8B55-980323E23023}"/>
              </a:ext>
            </a:extLst>
          </p:cNvPr>
          <p:cNvSpPr>
            <a:spLocks noGrp="1"/>
          </p:cNvSpPr>
          <p:nvPr>
            <p:ph type="subTitle" idx="1"/>
          </p:nvPr>
        </p:nvSpPr>
        <p:spPr>
          <a:xfrm>
            <a:off x="1524000" y="3509963"/>
            <a:ext cx="9144000" cy="2479675"/>
          </a:xfrm>
        </p:spPr>
        <p:txBody>
          <a:bodyPr>
            <a:normAutofit lnSpcReduction="10000"/>
          </a:bodyPr>
          <a:lstStyle/>
          <a:p>
            <a:br>
              <a:rPr lang="nl-BE" altLang="nl-BE" b="1" dirty="0">
                <a:solidFill>
                  <a:srgbClr val="54342F"/>
                </a:solidFill>
                <a:latin typeface="var(--font-soleil)"/>
              </a:rPr>
            </a:br>
            <a:r>
              <a:rPr lang="nl-BE" altLang="nl-BE" b="1" dirty="0">
                <a:solidFill>
                  <a:srgbClr val="54342F"/>
                </a:solidFill>
                <a:latin typeface="var(--font-soleil)"/>
              </a:rPr>
              <a:t>Aangeboren aanleg : verdrijven van dieren en jagen</a:t>
            </a:r>
          </a:p>
          <a:p>
            <a:r>
              <a:rPr lang="nl-BE" altLang="nl-BE" dirty="0">
                <a:latin typeface="var(--font-roboto)"/>
              </a:rPr>
              <a:t>Jagen op ongedierte - instinctieve gravers. Het kan dus zeker dat deze honden zich in huis niet zo goed gedragen.</a:t>
            </a:r>
            <a:br>
              <a:rPr lang="nl-BE" altLang="nl-BE" dirty="0">
                <a:latin typeface="var(--font-roboto)"/>
              </a:rPr>
            </a:br>
            <a:br>
              <a:rPr lang="nl-BE" altLang="nl-BE" dirty="0">
                <a:latin typeface="var(--font-roboto)"/>
              </a:rPr>
            </a:br>
            <a:r>
              <a:rPr lang="nl-BE" altLang="nl-BE" dirty="0">
                <a:latin typeface="var(--font-roboto)"/>
              </a:rPr>
              <a:t>Bij teveel stress ontstaat hyperactiviteit.</a:t>
            </a:r>
          </a:p>
          <a:p>
            <a:r>
              <a:rPr lang="nl-BE" altLang="nl-BE" dirty="0">
                <a:latin typeface="var(--font-roboto)"/>
              </a:rPr>
              <a:t>Rassen : foxterriër, Amerikaanse </a:t>
            </a:r>
            <a:r>
              <a:rPr lang="nl-BE" altLang="nl-BE" dirty="0" err="1">
                <a:latin typeface="var(--font-roboto)"/>
              </a:rPr>
              <a:t>Stafford</a:t>
            </a:r>
            <a:r>
              <a:rPr lang="nl-BE" altLang="nl-BE" dirty="0">
                <a:latin typeface="var(--font-roboto)"/>
              </a:rPr>
              <a:t>, jack </a:t>
            </a:r>
            <a:r>
              <a:rPr lang="nl-BE" altLang="nl-BE" dirty="0" err="1">
                <a:latin typeface="var(--font-roboto)"/>
              </a:rPr>
              <a:t>russel</a:t>
            </a:r>
            <a:r>
              <a:rPr lang="nl-BE" altLang="nl-BE" dirty="0">
                <a:latin typeface="var(--font-roboto)"/>
              </a:rPr>
              <a:t> </a:t>
            </a:r>
            <a:r>
              <a:rPr lang="nl-BE" altLang="nl-BE" dirty="0" err="1">
                <a:latin typeface="var(--font-roboto)"/>
              </a:rPr>
              <a:t>cairnterriër</a:t>
            </a:r>
            <a:r>
              <a:rPr lang="nl-BE" altLang="nl-BE" dirty="0">
                <a:latin typeface="var(--font-roboto)"/>
              </a:rPr>
              <a:t>, …</a:t>
            </a:r>
          </a:p>
          <a:p>
            <a:endParaRPr lang="nl-BE" dirty="0"/>
          </a:p>
        </p:txBody>
      </p:sp>
      <p:pic>
        <p:nvPicPr>
          <p:cNvPr id="4" name="Afbeelding 3">
            <a:extLst>
              <a:ext uri="{FF2B5EF4-FFF2-40B4-BE49-F238E27FC236}">
                <a16:creationId xmlns:a16="http://schemas.microsoft.com/office/drawing/2014/main" id="{F2CB2FEB-B516-441E-BB19-159266025C1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868362"/>
            <a:ext cx="3951303" cy="1685889"/>
          </a:xfrm>
          <a:prstGeom prst="rect">
            <a:avLst/>
          </a:prstGeom>
        </p:spPr>
      </p:pic>
    </p:spTree>
    <p:extLst>
      <p:ext uri="{BB962C8B-B14F-4D97-AF65-F5344CB8AC3E}">
        <p14:creationId xmlns:p14="http://schemas.microsoft.com/office/powerpoint/2010/main" val="1646663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0B78D3-8AFC-4E53-9681-C551B398D847}"/>
              </a:ext>
            </a:extLst>
          </p:cNvPr>
          <p:cNvSpPr>
            <a:spLocks noGrp="1"/>
          </p:cNvSpPr>
          <p:nvPr>
            <p:ph type="ctrTitle"/>
          </p:nvPr>
        </p:nvSpPr>
        <p:spPr/>
        <p:txBody>
          <a:bodyPr/>
          <a:lstStyle/>
          <a:p>
            <a:r>
              <a:rPr lang="nl-BE" b="1" dirty="0" err="1"/>
              <a:t>Retrievers</a:t>
            </a:r>
            <a:endParaRPr lang="nl-BE" b="1" dirty="0"/>
          </a:p>
        </p:txBody>
      </p:sp>
      <p:sp>
        <p:nvSpPr>
          <p:cNvPr id="3" name="Ondertitel 2">
            <a:extLst>
              <a:ext uri="{FF2B5EF4-FFF2-40B4-BE49-F238E27FC236}">
                <a16:creationId xmlns:a16="http://schemas.microsoft.com/office/drawing/2014/main" id="{C85D1F9D-5D61-4A93-B598-4A97FA2ABE5D}"/>
              </a:ext>
            </a:extLst>
          </p:cNvPr>
          <p:cNvSpPr>
            <a:spLocks noGrp="1"/>
          </p:cNvSpPr>
          <p:nvPr>
            <p:ph type="subTitle" idx="1"/>
          </p:nvPr>
        </p:nvSpPr>
        <p:spPr/>
        <p:txBody>
          <a:bodyPr>
            <a:normAutofit/>
          </a:bodyPr>
          <a:lstStyle/>
          <a:p>
            <a:r>
              <a:rPr lang="nl-BE" altLang="nl-BE" dirty="0">
                <a:latin typeface="var(--font-roboto)"/>
              </a:rPr>
              <a:t>Aangeboren aanleg : jagen na schot, opzoeken – apporteren van wild. </a:t>
            </a:r>
            <a:br>
              <a:rPr lang="nl-BE" altLang="nl-BE" dirty="0">
                <a:latin typeface="var(--font-roboto)"/>
              </a:rPr>
            </a:br>
            <a:br>
              <a:rPr lang="nl-BE" altLang="nl-BE" dirty="0">
                <a:latin typeface="var(--font-roboto)"/>
              </a:rPr>
            </a:br>
            <a:r>
              <a:rPr lang="nl-BE" altLang="nl-BE" dirty="0">
                <a:latin typeface="var(--font-roboto)"/>
              </a:rPr>
              <a:t>Soms bezitsagressie, impulsiever dan vroeger als werkhond</a:t>
            </a:r>
          </a:p>
          <a:p>
            <a:r>
              <a:rPr lang="nl-BE" dirty="0">
                <a:latin typeface="var(--font-roboto)"/>
              </a:rPr>
              <a:t>Rassen : golden </a:t>
            </a:r>
            <a:r>
              <a:rPr lang="nl-BE" dirty="0" err="1">
                <a:latin typeface="var(--font-roboto)"/>
              </a:rPr>
              <a:t>retriever</a:t>
            </a:r>
            <a:r>
              <a:rPr lang="nl-BE" dirty="0">
                <a:latin typeface="var(--font-roboto)"/>
              </a:rPr>
              <a:t>, labrador, </a:t>
            </a:r>
            <a:r>
              <a:rPr lang="nl-BE" dirty="0" err="1">
                <a:latin typeface="var(--font-roboto)"/>
              </a:rPr>
              <a:t>flatcoated</a:t>
            </a:r>
            <a:r>
              <a:rPr lang="nl-BE" dirty="0">
                <a:latin typeface="var(--font-roboto)"/>
              </a:rPr>
              <a:t> </a:t>
            </a:r>
            <a:r>
              <a:rPr lang="nl-BE" dirty="0" err="1">
                <a:latin typeface="var(--font-roboto)"/>
              </a:rPr>
              <a:t>retriever</a:t>
            </a:r>
            <a:endParaRPr lang="nl-BE" dirty="0"/>
          </a:p>
        </p:txBody>
      </p:sp>
      <p:pic>
        <p:nvPicPr>
          <p:cNvPr id="4" name="Afbeelding 3">
            <a:extLst>
              <a:ext uri="{FF2B5EF4-FFF2-40B4-BE49-F238E27FC236}">
                <a16:creationId xmlns:a16="http://schemas.microsoft.com/office/drawing/2014/main" id="{96CC7A2C-76BB-4928-BDFC-1EA702A40FB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1027167"/>
            <a:ext cx="3951303" cy="1685889"/>
          </a:xfrm>
          <a:prstGeom prst="rect">
            <a:avLst/>
          </a:prstGeom>
        </p:spPr>
      </p:pic>
    </p:spTree>
    <p:extLst>
      <p:ext uri="{BB962C8B-B14F-4D97-AF65-F5344CB8AC3E}">
        <p14:creationId xmlns:p14="http://schemas.microsoft.com/office/powerpoint/2010/main" val="746600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2DE1FA-6791-478E-84AF-78D570D1B981}"/>
              </a:ext>
            </a:extLst>
          </p:cNvPr>
          <p:cNvSpPr>
            <a:spLocks noGrp="1"/>
          </p:cNvSpPr>
          <p:nvPr>
            <p:ph type="ctrTitle"/>
          </p:nvPr>
        </p:nvSpPr>
        <p:spPr/>
        <p:txBody>
          <a:bodyPr/>
          <a:lstStyle/>
          <a:p>
            <a:r>
              <a:rPr lang="nl-BE" altLang="nl-BE" b="1" dirty="0">
                <a:solidFill>
                  <a:srgbClr val="54342F"/>
                </a:solidFill>
                <a:latin typeface="var(--font-soleil)"/>
              </a:rPr>
              <a:t>Spaniëls</a:t>
            </a:r>
            <a:endParaRPr lang="nl-BE" dirty="0"/>
          </a:p>
        </p:txBody>
      </p:sp>
      <p:sp>
        <p:nvSpPr>
          <p:cNvPr id="3" name="Ondertitel 2">
            <a:extLst>
              <a:ext uri="{FF2B5EF4-FFF2-40B4-BE49-F238E27FC236}">
                <a16:creationId xmlns:a16="http://schemas.microsoft.com/office/drawing/2014/main" id="{BAFC26DB-0DD0-440D-82C7-89BC5F3BD4E3}"/>
              </a:ext>
            </a:extLst>
          </p:cNvPr>
          <p:cNvSpPr>
            <a:spLocks noGrp="1"/>
          </p:cNvSpPr>
          <p:nvPr>
            <p:ph type="subTitle" idx="1"/>
          </p:nvPr>
        </p:nvSpPr>
        <p:spPr>
          <a:xfrm>
            <a:off x="1524000" y="3602037"/>
            <a:ext cx="9144000" cy="2133599"/>
          </a:xfrm>
        </p:spPr>
        <p:txBody>
          <a:bodyPr>
            <a:normAutofit fontScale="92500"/>
          </a:bodyPr>
          <a:lstStyle/>
          <a:p>
            <a:br>
              <a:rPr lang="nl-BE" altLang="nl-BE" b="1" dirty="0">
                <a:solidFill>
                  <a:srgbClr val="54342F"/>
                </a:solidFill>
                <a:latin typeface="var(--font-soleil)"/>
              </a:rPr>
            </a:br>
            <a:r>
              <a:rPr lang="nl-BE" altLang="nl-BE" b="1" dirty="0">
                <a:solidFill>
                  <a:srgbClr val="54342F"/>
                </a:solidFill>
                <a:latin typeface="var(--font-soleil)"/>
              </a:rPr>
              <a:t>Aangeboren aanleg : opstoten van wild – jachtpassie</a:t>
            </a:r>
          </a:p>
          <a:p>
            <a:r>
              <a:rPr lang="nl-BE" b="1" dirty="0">
                <a:solidFill>
                  <a:srgbClr val="54342F"/>
                </a:solidFill>
                <a:latin typeface="var(--font-soleil)"/>
              </a:rPr>
              <a:t>Drang om te jagen, problemen bij chronische stress (agressie, hyperactief).</a:t>
            </a:r>
          </a:p>
          <a:p>
            <a:r>
              <a:rPr lang="nl-BE" b="1" dirty="0">
                <a:solidFill>
                  <a:srgbClr val="54342F"/>
                </a:solidFill>
                <a:latin typeface="var(--font-soleil)"/>
              </a:rPr>
              <a:t>Voor geduldige mensen.</a:t>
            </a:r>
          </a:p>
          <a:p>
            <a:r>
              <a:rPr lang="nl-BE" b="1" dirty="0">
                <a:solidFill>
                  <a:srgbClr val="54342F"/>
                </a:solidFill>
                <a:latin typeface="var(--font-soleil)"/>
              </a:rPr>
              <a:t>Rassen : Engelse cocker, Engelse springer, cavalier King Charles </a:t>
            </a:r>
            <a:r>
              <a:rPr lang="nl-BE" b="1" dirty="0" err="1">
                <a:solidFill>
                  <a:srgbClr val="54342F"/>
                </a:solidFill>
                <a:latin typeface="var(--font-soleil)"/>
              </a:rPr>
              <a:t>spaniel</a:t>
            </a:r>
            <a:r>
              <a:rPr lang="nl-BE" b="1" dirty="0">
                <a:solidFill>
                  <a:srgbClr val="54342F"/>
                </a:solidFill>
                <a:latin typeface="var(--font-soleil)"/>
              </a:rPr>
              <a:t>, … </a:t>
            </a:r>
            <a:endParaRPr lang="nl-BE" dirty="0"/>
          </a:p>
        </p:txBody>
      </p:sp>
      <p:pic>
        <p:nvPicPr>
          <p:cNvPr id="4" name="Afbeelding 3">
            <a:extLst>
              <a:ext uri="{FF2B5EF4-FFF2-40B4-BE49-F238E27FC236}">
                <a16:creationId xmlns:a16="http://schemas.microsoft.com/office/drawing/2014/main" id="{5BDF5873-210E-4F96-9737-D89D42A80D2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58701" y="1027167"/>
            <a:ext cx="3951303" cy="1685889"/>
          </a:xfrm>
          <a:prstGeom prst="rect">
            <a:avLst/>
          </a:prstGeom>
        </p:spPr>
      </p:pic>
    </p:spTree>
    <p:extLst>
      <p:ext uri="{BB962C8B-B14F-4D97-AF65-F5344CB8AC3E}">
        <p14:creationId xmlns:p14="http://schemas.microsoft.com/office/powerpoint/2010/main" val="758413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Waterhonden</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70000" lnSpcReduction="20000"/>
          </a:bodyPr>
          <a:lstStyle/>
          <a:p>
            <a:br>
              <a:rPr lang="nl-BE" altLang="nl-BE" b="1" dirty="0">
                <a:solidFill>
                  <a:srgbClr val="54342F"/>
                </a:solidFill>
                <a:latin typeface="var(--font-soleil)"/>
              </a:rPr>
            </a:br>
            <a:r>
              <a:rPr lang="nl-BE" altLang="nl-BE" sz="3200" b="1" dirty="0">
                <a:latin typeface="var(--font-roboto)"/>
              </a:rPr>
              <a:t>Aangeboren aanleg : jacht op waterwild, zoeken en apporteren</a:t>
            </a:r>
          </a:p>
          <a:p>
            <a:r>
              <a:rPr lang="nl-BE" sz="3200" b="1" dirty="0">
                <a:latin typeface="var(--font-roboto)"/>
              </a:rPr>
              <a:t>Goede speurhonden (drang naar voeding)</a:t>
            </a:r>
          </a:p>
          <a:p>
            <a:r>
              <a:rPr lang="nl-BE" sz="3200" b="1" dirty="0">
                <a:latin typeface="var(--font-roboto)"/>
              </a:rPr>
              <a:t>Heel gevoelig en snel bedreigd</a:t>
            </a:r>
          </a:p>
          <a:p>
            <a:r>
              <a:rPr lang="nl-BE" sz="3200" b="1" dirty="0">
                <a:latin typeface="var(--font-roboto)"/>
              </a:rPr>
              <a:t>Voor geduldige mensen</a:t>
            </a:r>
          </a:p>
          <a:p>
            <a:r>
              <a:rPr lang="nl-BE" sz="3200" b="1" dirty="0">
                <a:latin typeface="var(--font-roboto)"/>
              </a:rPr>
              <a:t>Rassen : Spaanse waterhond, Portugese waterhond, Italiaanse en Friese waterhond</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990600"/>
            <a:ext cx="3951303" cy="1685889"/>
          </a:xfrm>
          <a:prstGeom prst="rect">
            <a:avLst/>
          </a:prstGeom>
        </p:spPr>
      </p:pic>
    </p:spTree>
    <p:extLst>
      <p:ext uri="{BB962C8B-B14F-4D97-AF65-F5344CB8AC3E}">
        <p14:creationId xmlns:p14="http://schemas.microsoft.com/office/powerpoint/2010/main" val="1481781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Windhonden</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77500" lnSpcReduction="20000"/>
          </a:bodyPr>
          <a:lstStyle/>
          <a:p>
            <a:br>
              <a:rPr lang="nl-BE" altLang="nl-BE" b="1" dirty="0">
                <a:solidFill>
                  <a:srgbClr val="54342F"/>
                </a:solidFill>
                <a:latin typeface="var(--font-soleil)"/>
              </a:rPr>
            </a:br>
            <a:r>
              <a:rPr lang="nl-BE" altLang="nl-BE" sz="3200" b="1" dirty="0">
                <a:latin typeface="var(--font-roboto)"/>
              </a:rPr>
              <a:t>Aangeboren aanleg : jacht op konijn (Ierse wolfshond op grote roofdieren)</a:t>
            </a:r>
          </a:p>
          <a:p>
            <a:r>
              <a:rPr lang="nl-BE" sz="3200" b="1" dirty="0">
                <a:latin typeface="var(--font-roboto)"/>
              </a:rPr>
              <a:t>Heel gevoelig voor emotionele en lichamelijke druk</a:t>
            </a:r>
          </a:p>
          <a:p>
            <a:r>
              <a:rPr lang="nl-BE" sz="3200" b="1" dirty="0">
                <a:latin typeface="var(--font-roboto)"/>
              </a:rPr>
              <a:t>Stress bij whippets veroorzaakt dikwijls bezitsagressie</a:t>
            </a:r>
          </a:p>
          <a:p>
            <a:r>
              <a:rPr lang="nl-BE" sz="3200" b="1" dirty="0">
                <a:latin typeface="var(--font-roboto)"/>
              </a:rPr>
              <a:t>Rassen : Afghaanse windhond, </a:t>
            </a:r>
            <a:r>
              <a:rPr lang="nl-BE" sz="3200" b="1" dirty="0" err="1">
                <a:latin typeface="var(--font-roboto)"/>
              </a:rPr>
              <a:t>greyhound</a:t>
            </a:r>
            <a:r>
              <a:rPr lang="nl-BE" sz="3200" b="1" dirty="0">
                <a:latin typeface="var(--font-roboto)"/>
              </a:rPr>
              <a:t>, Italiaans windhondje, …</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78801" y="821924"/>
            <a:ext cx="3951303" cy="1685889"/>
          </a:xfrm>
          <a:prstGeom prst="rect">
            <a:avLst/>
          </a:prstGeom>
        </p:spPr>
      </p:pic>
    </p:spTree>
    <p:extLst>
      <p:ext uri="{BB962C8B-B14F-4D97-AF65-F5344CB8AC3E}">
        <p14:creationId xmlns:p14="http://schemas.microsoft.com/office/powerpoint/2010/main" val="1489481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Staande honden</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77500" lnSpcReduction="20000"/>
          </a:bodyPr>
          <a:lstStyle/>
          <a:p>
            <a:br>
              <a:rPr lang="nl-BE" altLang="nl-BE" b="1" dirty="0">
                <a:solidFill>
                  <a:srgbClr val="54342F"/>
                </a:solidFill>
                <a:latin typeface="var(--font-soleil)"/>
              </a:rPr>
            </a:br>
            <a:r>
              <a:rPr lang="nl-BE" altLang="nl-BE" sz="3200" b="1" dirty="0">
                <a:latin typeface="var(--font-roboto)"/>
              </a:rPr>
              <a:t>Aangeboren aanleg : jacht op grote terreinen</a:t>
            </a:r>
          </a:p>
          <a:p>
            <a:r>
              <a:rPr lang="nl-BE" sz="3200" b="1" dirty="0">
                <a:latin typeface="var(--font-roboto)"/>
              </a:rPr>
              <a:t>Grote fysiek (regelmatige en langdurige beweging), sterke jachtaanleg (hoog snuffelgedrag), niet in buitenkennel / pension (willen veel contact met hun mensen)</a:t>
            </a:r>
          </a:p>
          <a:p>
            <a:r>
              <a:rPr lang="nl-BE" sz="3200" b="1" dirty="0">
                <a:latin typeface="var(--font-roboto)"/>
              </a:rPr>
              <a:t>Rassen : Duitse staander, setter, pointer, </a:t>
            </a:r>
            <a:r>
              <a:rPr lang="nl-BE" sz="3200" b="1" dirty="0" err="1">
                <a:latin typeface="var(--font-roboto)"/>
              </a:rPr>
              <a:t>weimaraner</a:t>
            </a:r>
            <a:r>
              <a:rPr lang="nl-BE" sz="3200" b="1" dirty="0">
                <a:latin typeface="var(--font-roboto)"/>
              </a:rPr>
              <a:t>, </a:t>
            </a:r>
            <a:r>
              <a:rPr lang="nl-BE" sz="3200" b="1" dirty="0" err="1">
                <a:latin typeface="var(--font-roboto)"/>
              </a:rPr>
              <a:t>munsterlander</a:t>
            </a:r>
            <a:r>
              <a:rPr lang="nl-BE" sz="3200" b="1" dirty="0">
                <a:latin typeface="var(--font-roboto)"/>
              </a:rPr>
              <a:t>, </a:t>
            </a:r>
            <a:r>
              <a:rPr lang="nl-BE" sz="3200" b="1" dirty="0" err="1">
                <a:latin typeface="var(--font-roboto)"/>
              </a:rPr>
              <a:t>vizla</a:t>
            </a:r>
            <a:r>
              <a:rPr lang="nl-BE" sz="3200" b="1" dirty="0">
                <a:latin typeface="var(--font-roboto)"/>
              </a:rPr>
              <a:t>, …</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047477" y="919579"/>
            <a:ext cx="3951303" cy="1685889"/>
          </a:xfrm>
          <a:prstGeom prst="rect">
            <a:avLst/>
          </a:prstGeom>
        </p:spPr>
      </p:pic>
    </p:spTree>
    <p:extLst>
      <p:ext uri="{BB962C8B-B14F-4D97-AF65-F5344CB8AC3E}">
        <p14:creationId xmlns:p14="http://schemas.microsoft.com/office/powerpoint/2010/main" val="1501533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Lopende honden</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85000" lnSpcReduction="10000"/>
          </a:bodyPr>
          <a:lstStyle/>
          <a:p>
            <a:br>
              <a:rPr lang="nl-BE" altLang="nl-BE" b="1" dirty="0">
                <a:solidFill>
                  <a:srgbClr val="54342F"/>
                </a:solidFill>
                <a:latin typeface="var(--font-soleil)"/>
              </a:rPr>
            </a:br>
            <a:r>
              <a:rPr lang="nl-BE" altLang="nl-BE" sz="3200" b="1" dirty="0">
                <a:latin typeface="var(--font-roboto)"/>
              </a:rPr>
              <a:t>Aangeboren aanleg : speuren naar vossen, jacht in meute</a:t>
            </a:r>
          </a:p>
          <a:p>
            <a:r>
              <a:rPr lang="nl-BE" sz="3200" b="1" dirty="0">
                <a:latin typeface="var(--font-roboto)"/>
              </a:rPr>
              <a:t>Sterke jachtdrift, niet loslaten (eerst connectie opbouwen) </a:t>
            </a:r>
          </a:p>
          <a:p>
            <a:r>
              <a:rPr lang="nl-BE" sz="3200" b="1" dirty="0">
                <a:latin typeface="var(--font-roboto)"/>
              </a:rPr>
              <a:t>Rassen : bloedhond, </a:t>
            </a:r>
            <a:r>
              <a:rPr lang="nl-BE" sz="3200" b="1" dirty="0" err="1">
                <a:latin typeface="var(--font-roboto)"/>
              </a:rPr>
              <a:t>beagle</a:t>
            </a:r>
            <a:r>
              <a:rPr lang="nl-BE" sz="3200" b="1" dirty="0">
                <a:latin typeface="var(--font-roboto)"/>
              </a:rPr>
              <a:t>, dalmatiër, </a:t>
            </a:r>
            <a:r>
              <a:rPr lang="nl-BE" sz="3200" b="1" dirty="0" err="1">
                <a:latin typeface="var(--font-roboto)"/>
              </a:rPr>
              <a:t>Rhodesian</a:t>
            </a:r>
            <a:r>
              <a:rPr lang="nl-BE" sz="3200" b="1" dirty="0">
                <a:latin typeface="var(--font-roboto)"/>
              </a:rPr>
              <a:t> </a:t>
            </a:r>
            <a:r>
              <a:rPr lang="nl-BE" sz="3200" b="1" dirty="0" err="1">
                <a:latin typeface="var(--font-roboto)"/>
              </a:rPr>
              <a:t>Ridgeback</a:t>
            </a:r>
            <a:r>
              <a:rPr lang="nl-BE" sz="3200" b="1" dirty="0">
                <a:latin typeface="var(--font-roboto)"/>
              </a:rPr>
              <a:t> (ook gefokt als waakhond en jacht op grote dieren (leeuwen), sint-</a:t>
            </a:r>
            <a:r>
              <a:rPr lang="nl-BE" sz="3200" b="1" dirty="0" err="1">
                <a:latin typeface="var(--font-roboto)"/>
              </a:rPr>
              <a:t>hubertushond</a:t>
            </a:r>
            <a:r>
              <a:rPr lang="nl-BE" sz="3200" b="1" dirty="0">
                <a:latin typeface="var(--font-roboto)"/>
              </a:rPr>
              <a:t>, …</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40946" y="990600"/>
            <a:ext cx="3951303" cy="1685889"/>
          </a:xfrm>
          <a:prstGeom prst="rect">
            <a:avLst/>
          </a:prstGeom>
        </p:spPr>
      </p:pic>
    </p:spTree>
    <p:extLst>
      <p:ext uri="{BB962C8B-B14F-4D97-AF65-F5344CB8AC3E}">
        <p14:creationId xmlns:p14="http://schemas.microsoft.com/office/powerpoint/2010/main" val="2484781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Spitsen &amp; keeshonden</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85000" lnSpcReduction="10000"/>
          </a:bodyPr>
          <a:lstStyle/>
          <a:p>
            <a:br>
              <a:rPr lang="nl-BE" altLang="nl-BE" b="1" dirty="0">
                <a:solidFill>
                  <a:srgbClr val="54342F"/>
                </a:solidFill>
                <a:latin typeface="var(--font-soleil)"/>
              </a:rPr>
            </a:br>
            <a:r>
              <a:rPr lang="nl-BE" altLang="nl-BE" sz="3200" b="1" dirty="0">
                <a:latin typeface="var(--font-roboto)"/>
              </a:rPr>
              <a:t>Aangeboren aanleg : oertype jachthonden (grote roofdieren) en sledehonden </a:t>
            </a:r>
          </a:p>
          <a:p>
            <a:r>
              <a:rPr lang="nl-BE" sz="3200" b="1" dirty="0">
                <a:latin typeface="var(--font-roboto)"/>
              </a:rPr>
              <a:t>Sterke jachtdrift, niet loslaten (eerst connectie opbouwen) </a:t>
            </a:r>
          </a:p>
          <a:p>
            <a:r>
              <a:rPr lang="nl-BE" sz="3200" b="1" dirty="0">
                <a:latin typeface="var(--font-roboto)"/>
              </a:rPr>
              <a:t>Rassen : keeshond, </a:t>
            </a:r>
            <a:r>
              <a:rPr lang="nl-BE" sz="3200" b="1" dirty="0" err="1">
                <a:latin typeface="var(--font-roboto)"/>
              </a:rPr>
              <a:t>akita</a:t>
            </a:r>
            <a:r>
              <a:rPr lang="nl-BE" sz="3200" b="1" dirty="0">
                <a:latin typeface="var(--font-roboto)"/>
              </a:rPr>
              <a:t> </a:t>
            </a:r>
            <a:r>
              <a:rPr lang="nl-BE" sz="3200" b="1" dirty="0" err="1">
                <a:latin typeface="var(--font-roboto)"/>
              </a:rPr>
              <a:t>inu</a:t>
            </a:r>
            <a:r>
              <a:rPr lang="nl-BE" sz="3200" b="1" dirty="0">
                <a:latin typeface="var(--font-roboto)"/>
              </a:rPr>
              <a:t>, </a:t>
            </a:r>
            <a:r>
              <a:rPr lang="nl-BE" sz="3200" b="1" dirty="0" err="1">
                <a:latin typeface="var(--font-roboto)"/>
              </a:rPr>
              <a:t>Alaskan</a:t>
            </a:r>
            <a:r>
              <a:rPr lang="nl-BE" sz="3200" b="1" dirty="0">
                <a:latin typeface="var(--font-roboto)"/>
              </a:rPr>
              <a:t> husky, chowchow, </a:t>
            </a:r>
            <a:r>
              <a:rPr lang="nl-BE" sz="3200" b="1" dirty="0" err="1">
                <a:latin typeface="var(--font-roboto)"/>
              </a:rPr>
              <a:t>shiba</a:t>
            </a:r>
            <a:r>
              <a:rPr lang="nl-BE" sz="3200" b="1" dirty="0">
                <a:latin typeface="var(--font-roboto)"/>
              </a:rPr>
              <a:t> </a:t>
            </a:r>
            <a:r>
              <a:rPr lang="nl-BE" sz="3200" b="1" dirty="0" err="1">
                <a:latin typeface="var(--font-roboto)"/>
              </a:rPr>
              <a:t>inu</a:t>
            </a:r>
            <a:r>
              <a:rPr lang="nl-BE" sz="3200" b="1" dirty="0">
                <a:latin typeface="var(--font-roboto)"/>
              </a:rPr>
              <a:t>, Siberische husky (kippendief), …</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990600"/>
            <a:ext cx="3951303" cy="1685889"/>
          </a:xfrm>
          <a:prstGeom prst="rect">
            <a:avLst/>
          </a:prstGeom>
        </p:spPr>
      </p:pic>
    </p:spTree>
    <p:extLst>
      <p:ext uri="{BB962C8B-B14F-4D97-AF65-F5344CB8AC3E}">
        <p14:creationId xmlns:p14="http://schemas.microsoft.com/office/powerpoint/2010/main" val="1846464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Dashonden</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92500" lnSpcReduction="20000"/>
          </a:bodyPr>
          <a:lstStyle/>
          <a:p>
            <a:br>
              <a:rPr lang="nl-BE" altLang="nl-BE" b="1" dirty="0">
                <a:solidFill>
                  <a:srgbClr val="54342F"/>
                </a:solidFill>
                <a:latin typeface="var(--font-soleil)"/>
              </a:rPr>
            </a:br>
            <a:r>
              <a:rPr lang="nl-BE" altLang="nl-BE" sz="3200" b="1" dirty="0">
                <a:latin typeface="var(--font-roboto)"/>
              </a:rPr>
              <a:t>Aangeboren aanleg : jacht (ook ondergronds), wild opstoten en opsporen</a:t>
            </a:r>
          </a:p>
          <a:p>
            <a:r>
              <a:rPr lang="nl-BE" sz="3200" b="1" dirty="0">
                <a:latin typeface="var(--font-roboto)"/>
              </a:rPr>
              <a:t>Sterk jachtinstinct, goede gezelschapshond in rustige omgeving</a:t>
            </a:r>
          </a:p>
          <a:p>
            <a:r>
              <a:rPr lang="nl-BE" sz="3200" b="1" dirty="0">
                <a:latin typeface="var(--font-roboto)"/>
              </a:rPr>
              <a:t>Rassen : Teckel, dwergteckel, …</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76457" y="990600"/>
            <a:ext cx="3951303" cy="1685889"/>
          </a:xfrm>
          <a:prstGeom prst="rect">
            <a:avLst/>
          </a:prstGeom>
        </p:spPr>
      </p:pic>
    </p:spTree>
    <p:extLst>
      <p:ext uri="{BB962C8B-B14F-4D97-AF65-F5344CB8AC3E}">
        <p14:creationId xmlns:p14="http://schemas.microsoft.com/office/powerpoint/2010/main" val="1333871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50605AA-B766-4CC2-87AE-3F8E0199AE0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737" r="1262" b="-1"/>
          <a:stretch/>
        </p:blipFill>
        <p:spPr>
          <a:xfrm>
            <a:off x="1" y="8085"/>
            <a:ext cx="12192000" cy="6849915"/>
          </a:xfrm>
          <a:prstGeom prst="rect">
            <a:avLst/>
          </a:prstGeom>
        </p:spPr>
      </p:pic>
      <p:sp>
        <p:nvSpPr>
          <p:cNvPr id="3" name="Ondertitel 2">
            <a:extLst>
              <a:ext uri="{FF2B5EF4-FFF2-40B4-BE49-F238E27FC236}">
                <a16:creationId xmlns:a16="http://schemas.microsoft.com/office/drawing/2014/main" id="{1EE8EC52-3921-42FA-81F6-C1E8D11502D6}"/>
              </a:ext>
            </a:extLst>
          </p:cNvPr>
          <p:cNvSpPr>
            <a:spLocks noGrp="1"/>
          </p:cNvSpPr>
          <p:nvPr>
            <p:ph type="subTitle" idx="4294967295"/>
          </p:nvPr>
        </p:nvSpPr>
        <p:spPr>
          <a:xfrm>
            <a:off x="7324725" y="161925"/>
            <a:ext cx="4773613" cy="2646363"/>
          </a:xfrm>
        </p:spPr>
        <p:txBody>
          <a:bodyPr vert="horz" lIns="91440" tIns="45720" rIns="91440" bIns="45720" rtlCol="0" anchor="ctr">
            <a:normAutofit/>
          </a:bodyPr>
          <a:lstStyle/>
          <a:p>
            <a:pPr indent="-228600" algn="l">
              <a:buFont typeface="Arial" panose="020B0604020202020204" pitchFamily="34" charset="0"/>
              <a:buChar char="•"/>
            </a:pPr>
            <a:r>
              <a:rPr lang="en-US" sz="1800" kern="1200" dirty="0">
                <a:solidFill>
                  <a:schemeClr val="tx1"/>
                </a:solidFill>
                <a:latin typeface="+mn-lt"/>
                <a:ea typeface="+mn-ea"/>
                <a:cs typeface="+mn-cs"/>
              </a:rPr>
              <a:t>Weet je </a:t>
            </a:r>
            <a:r>
              <a:rPr lang="en-US" sz="1800" kern="1200" dirty="0" err="1">
                <a:solidFill>
                  <a:schemeClr val="tx1"/>
                </a:solidFill>
                <a:latin typeface="+mn-lt"/>
                <a:ea typeface="+mn-ea"/>
                <a:cs typeface="+mn-cs"/>
              </a:rPr>
              <a:t>eigenlijk</a:t>
            </a:r>
            <a:r>
              <a:rPr lang="en-US" sz="1800" kern="1200" dirty="0">
                <a:solidFill>
                  <a:schemeClr val="tx1"/>
                </a:solidFill>
                <a:latin typeface="+mn-lt"/>
                <a:ea typeface="+mn-ea"/>
                <a:cs typeface="+mn-cs"/>
              </a:rPr>
              <a:t> wat </a:t>
            </a:r>
            <a:r>
              <a:rPr lang="en-US" sz="1800" kern="1200" dirty="0" err="1">
                <a:solidFill>
                  <a:schemeClr val="tx1"/>
                </a:solidFill>
                <a:latin typeface="+mn-lt"/>
                <a:ea typeface="+mn-ea"/>
                <a:cs typeface="+mn-cs"/>
              </a:rPr>
              <a:t>een</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hond</a:t>
            </a:r>
            <a:r>
              <a:rPr lang="en-US" sz="1800" kern="1200" dirty="0">
                <a:solidFill>
                  <a:schemeClr val="tx1"/>
                </a:solidFill>
                <a:latin typeface="+mn-lt"/>
                <a:ea typeface="+mn-ea"/>
                <a:cs typeface="+mn-cs"/>
              </a:rPr>
              <a:t> is ?</a:t>
            </a:r>
          </a:p>
          <a:p>
            <a:pPr indent="-228600" algn="l">
              <a:buFont typeface="Arial" panose="020B0604020202020204" pitchFamily="34" charset="0"/>
              <a:buChar char="•"/>
            </a:pPr>
            <a:r>
              <a:rPr lang="en-US" sz="1800" kern="1200" dirty="0">
                <a:solidFill>
                  <a:schemeClr val="tx1"/>
                </a:solidFill>
                <a:latin typeface="+mn-lt"/>
                <a:ea typeface="+mn-ea"/>
                <a:cs typeface="+mn-cs"/>
              </a:rPr>
              <a:t>Weet je reeds hoe je </a:t>
            </a:r>
            <a:r>
              <a:rPr lang="en-US" sz="1800" kern="1200" dirty="0" err="1">
                <a:solidFill>
                  <a:schemeClr val="tx1"/>
                </a:solidFill>
                <a:latin typeface="+mn-lt"/>
                <a:ea typeface="+mn-ea"/>
                <a:cs typeface="+mn-cs"/>
              </a:rPr>
              <a:t>je</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hond</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zal</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opvoeden</a:t>
            </a:r>
            <a:r>
              <a:rPr lang="en-US" sz="1800" kern="1200" dirty="0">
                <a:solidFill>
                  <a:schemeClr val="tx1"/>
                </a:solidFill>
                <a:latin typeface="+mn-lt"/>
                <a:ea typeface="+mn-ea"/>
                <a:cs typeface="+mn-cs"/>
              </a:rPr>
              <a:t> ?</a:t>
            </a:r>
          </a:p>
          <a:p>
            <a:pPr indent="-228600" algn="l">
              <a:buFont typeface="Arial" panose="020B0604020202020204" pitchFamily="34" charset="0"/>
              <a:buChar char="•"/>
            </a:pPr>
            <a:r>
              <a:rPr lang="en-US" sz="1800" kern="1200" dirty="0" err="1">
                <a:solidFill>
                  <a:schemeClr val="tx1"/>
                </a:solidFill>
                <a:latin typeface="+mn-lt"/>
                <a:ea typeface="+mn-ea"/>
                <a:cs typeface="+mn-cs"/>
              </a:rPr>
              <a:t>Dagelijks</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tijd</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vrij</a:t>
            </a:r>
            <a:r>
              <a:rPr lang="en-US" sz="1800" kern="1200" dirty="0">
                <a:solidFill>
                  <a:schemeClr val="tx1"/>
                </a:solidFill>
                <a:latin typeface="+mn-lt"/>
                <a:ea typeface="+mn-ea"/>
                <a:cs typeface="+mn-cs"/>
              </a:rPr>
              <a:t> voor </a:t>
            </a:r>
            <a:r>
              <a:rPr lang="en-US" sz="1800" kern="1200" dirty="0" err="1">
                <a:solidFill>
                  <a:schemeClr val="tx1"/>
                </a:solidFill>
                <a:latin typeface="+mn-lt"/>
                <a:ea typeface="+mn-ea"/>
                <a:cs typeface="+mn-cs"/>
              </a:rPr>
              <a:t>spelen</a:t>
            </a:r>
            <a:r>
              <a:rPr lang="en-US" sz="1800" kern="1200" dirty="0">
                <a:solidFill>
                  <a:schemeClr val="tx1"/>
                </a:solidFill>
                <a:latin typeface="+mn-lt"/>
                <a:ea typeface="+mn-ea"/>
                <a:cs typeface="+mn-cs"/>
              </a:rPr>
              <a:t>, </a:t>
            </a:r>
            <a:r>
              <a:rPr lang="en-US" sz="1800" kern="1200" dirty="0" err="1">
                <a:solidFill>
                  <a:schemeClr val="tx1"/>
                </a:solidFill>
                <a:latin typeface="+mn-lt"/>
                <a:ea typeface="+mn-ea"/>
                <a:cs typeface="+mn-cs"/>
              </a:rPr>
              <a:t>wandeling</a:t>
            </a:r>
            <a:r>
              <a:rPr lang="en-US" sz="1800" kern="1200" dirty="0">
                <a:solidFill>
                  <a:schemeClr val="tx1"/>
                </a:solidFill>
                <a:latin typeface="+mn-lt"/>
                <a:ea typeface="+mn-ea"/>
                <a:cs typeface="+mn-cs"/>
              </a:rPr>
              <a:t>, … ? </a:t>
            </a:r>
          </a:p>
          <a:p>
            <a:r>
              <a:rPr lang="en-US" altLang="nl-BE" sz="1800" dirty="0">
                <a:solidFill>
                  <a:srgbClr val="000000"/>
                </a:solidFill>
              </a:rPr>
              <a:t>Ben je </a:t>
            </a:r>
            <a:r>
              <a:rPr lang="en-US" altLang="nl-BE" sz="1800" dirty="0" err="1">
                <a:solidFill>
                  <a:srgbClr val="000000"/>
                </a:solidFill>
              </a:rPr>
              <a:t>bereid</a:t>
            </a:r>
            <a:r>
              <a:rPr lang="en-US" altLang="nl-BE" sz="1800" dirty="0">
                <a:solidFill>
                  <a:srgbClr val="000000"/>
                </a:solidFill>
              </a:rPr>
              <a:t> om per </a:t>
            </a:r>
            <a:r>
              <a:rPr lang="en-US" altLang="nl-BE" sz="1800" dirty="0" err="1">
                <a:solidFill>
                  <a:srgbClr val="000000"/>
                </a:solidFill>
              </a:rPr>
              <a:t>maand</a:t>
            </a:r>
            <a:r>
              <a:rPr lang="en-US" altLang="nl-BE" sz="1800" dirty="0">
                <a:solidFill>
                  <a:srgbClr val="000000"/>
                </a:solidFill>
              </a:rPr>
              <a:t> 85 euro </a:t>
            </a:r>
            <a:r>
              <a:rPr lang="en-US" altLang="nl-BE" sz="1800" dirty="0" err="1">
                <a:solidFill>
                  <a:srgbClr val="000000"/>
                </a:solidFill>
              </a:rPr>
              <a:t>kosten</a:t>
            </a:r>
            <a:r>
              <a:rPr lang="en-US" altLang="nl-BE" sz="1800" dirty="0">
                <a:solidFill>
                  <a:srgbClr val="000000"/>
                </a:solidFill>
              </a:rPr>
              <a:t> (per </a:t>
            </a:r>
            <a:r>
              <a:rPr lang="en-US" altLang="nl-BE" sz="1800" dirty="0" err="1">
                <a:solidFill>
                  <a:srgbClr val="000000"/>
                </a:solidFill>
              </a:rPr>
              <a:t>jaar</a:t>
            </a:r>
            <a:r>
              <a:rPr lang="en-US" altLang="nl-BE" sz="1800" dirty="0">
                <a:solidFill>
                  <a:srgbClr val="000000"/>
                </a:solidFill>
              </a:rPr>
              <a:t> 700 - 1300 euro) </a:t>
            </a:r>
            <a:r>
              <a:rPr lang="en-US" altLang="nl-BE" sz="1800" dirty="0" err="1">
                <a:solidFill>
                  <a:srgbClr val="000000"/>
                </a:solidFill>
              </a:rPr>
              <a:t>te</a:t>
            </a:r>
            <a:r>
              <a:rPr lang="en-US" altLang="nl-BE" sz="1800" dirty="0">
                <a:solidFill>
                  <a:srgbClr val="000000"/>
                </a:solidFill>
              </a:rPr>
              <a:t> </a:t>
            </a:r>
            <a:r>
              <a:rPr lang="en-US" altLang="nl-BE" sz="1800" dirty="0" err="1">
                <a:solidFill>
                  <a:srgbClr val="000000"/>
                </a:solidFill>
              </a:rPr>
              <a:t>betalen</a:t>
            </a:r>
            <a:r>
              <a:rPr lang="en-US" altLang="nl-BE" sz="1800" dirty="0">
                <a:solidFill>
                  <a:srgbClr val="000000"/>
                </a:solidFill>
              </a:rPr>
              <a:t> ?</a:t>
            </a:r>
          </a:p>
          <a:p>
            <a:pPr marL="0" indent="0" algn="l">
              <a:buNone/>
            </a:pPr>
            <a:endParaRPr lang="en-US" sz="1800" kern="1200" dirty="0">
              <a:solidFill>
                <a:schemeClr val="tx1"/>
              </a:solidFill>
              <a:latin typeface="+mn-lt"/>
              <a:ea typeface="+mn-ea"/>
              <a:cs typeface="+mn-cs"/>
            </a:endParaRPr>
          </a:p>
          <a:p>
            <a:pPr indent="-228600" algn="l">
              <a:buFont typeface="Arial" panose="020B0604020202020204" pitchFamily="34" charset="0"/>
              <a:buChar char="•"/>
            </a:pP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3220646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Kuddebewakers</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92500" lnSpcReduction="20000"/>
          </a:bodyPr>
          <a:lstStyle/>
          <a:p>
            <a:br>
              <a:rPr lang="nl-BE" altLang="nl-BE" b="1" dirty="0">
                <a:solidFill>
                  <a:srgbClr val="54342F"/>
                </a:solidFill>
                <a:latin typeface="var(--font-soleil)"/>
              </a:rPr>
            </a:br>
            <a:r>
              <a:rPr lang="nl-BE" altLang="nl-BE" sz="3200" b="1" dirty="0">
                <a:latin typeface="var(--font-roboto)"/>
              </a:rPr>
              <a:t>Aangeboren aanleg : bewaken en verdedigen van de kudde</a:t>
            </a:r>
          </a:p>
          <a:p>
            <a:r>
              <a:rPr lang="nl-BE" sz="3200" b="1" dirty="0">
                <a:latin typeface="var(--font-roboto)"/>
              </a:rPr>
              <a:t>Geen knuffelaars / respect tonen </a:t>
            </a:r>
          </a:p>
          <a:p>
            <a:r>
              <a:rPr lang="nl-BE" sz="3200" b="1" dirty="0">
                <a:latin typeface="var(--font-roboto)"/>
              </a:rPr>
              <a:t>Rassen : newfoundlander, </a:t>
            </a:r>
            <a:r>
              <a:rPr lang="nl-BE" sz="3200" b="1" dirty="0" err="1">
                <a:latin typeface="var(--font-roboto)"/>
              </a:rPr>
              <a:t>leonberger</a:t>
            </a:r>
            <a:r>
              <a:rPr lang="nl-BE" sz="3200" b="1" dirty="0">
                <a:latin typeface="var(--font-roboto)"/>
              </a:rPr>
              <a:t>, Pyreneese berghond, sint-bernard, …</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011967" y="919579"/>
            <a:ext cx="3951303" cy="1685889"/>
          </a:xfrm>
          <a:prstGeom prst="rect">
            <a:avLst/>
          </a:prstGeom>
        </p:spPr>
      </p:pic>
    </p:spTree>
    <p:extLst>
      <p:ext uri="{BB962C8B-B14F-4D97-AF65-F5344CB8AC3E}">
        <p14:creationId xmlns:p14="http://schemas.microsoft.com/office/powerpoint/2010/main" val="143835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Herdershonden en veedrijvers</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fontScale="77500" lnSpcReduction="20000"/>
          </a:bodyPr>
          <a:lstStyle/>
          <a:p>
            <a:br>
              <a:rPr lang="nl-BE" altLang="nl-BE" b="1" dirty="0">
                <a:solidFill>
                  <a:srgbClr val="54342F"/>
                </a:solidFill>
                <a:latin typeface="var(--font-soleil)"/>
              </a:rPr>
            </a:br>
            <a:r>
              <a:rPr lang="nl-BE" altLang="nl-BE" sz="3200" b="1" dirty="0">
                <a:latin typeface="var(--font-roboto)"/>
              </a:rPr>
              <a:t>Aangeboren aanleg : bewaken, verdedigen en speuren, samenwerken tijdens het hoeden en </a:t>
            </a:r>
            <a:r>
              <a:rPr lang="nl-BE" altLang="nl-BE" sz="3200" b="1" dirty="0" err="1">
                <a:latin typeface="var(--font-roboto)"/>
              </a:rPr>
              <a:t>veedrijven</a:t>
            </a:r>
            <a:endParaRPr lang="nl-BE" altLang="nl-BE" sz="3200" b="1" dirty="0">
              <a:latin typeface="var(--font-roboto)"/>
            </a:endParaRPr>
          </a:p>
          <a:p>
            <a:r>
              <a:rPr lang="nl-BE" sz="3200" b="1" dirty="0">
                <a:latin typeface="var(--font-roboto)"/>
              </a:rPr>
              <a:t>Werkhonden (actieve hondenliefhebbers) / duidelijkheid bieden is een noodzaak / hechten zich zeer aan de baas</a:t>
            </a:r>
          </a:p>
          <a:p>
            <a:r>
              <a:rPr lang="nl-BE" sz="3200" b="1" dirty="0">
                <a:latin typeface="var(--font-roboto)"/>
              </a:rPr>
              <a:t>Rassen : Duitse herder, Australische herder, bordercollie, Hollandse herder, bouvier, </a:t>
            </a:r>
            <a:r>
              <a:rPr lang="nl-BE" sz="3200" b="1" dirty="0" err="1">
                <a:latin typeface="var(--font-roboto)"/>
              </a:rPr>
              <a:t>beauceron</a:t>
            </a:r>
            <a:r>
              <a:rPr lang="nl-BE" sz="3200" b="1" dirty="0">
                <a:latin typeface="var(--font-roboto)"/>
              </a:rPr>
              <a:t>, …</a:t>
            </a:r>
            <a:endParaRPr lang="nl-BE" sz="32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233381"/>
            <a:ext cx="3951303" cy="1685889"/>
          </a:xfrm>
          <a:prstGeom prst="rect">
            <a:avLst/>
          </a:prstGeom>
        </p:spPr>
      </p:pic>
    </p:spTree>
    <p:extLst>
      <p:ext uri="{BB962C8B-B14F-4D97-AF65-F5344CB8AC3E}">
        <p14:creationId xmlns:p14="http://schemas.microsoft.com/office/powerpoint/2010/main" val="2470800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10653-567D-4F57-BD04-CF5C1D921D4F}"/>
              </a:ext>
            </a:extLst>
          </p:cNvPr>
          <p:cNvSpPr>
            <a:spLocks noGrp="1"/>
          </p:cNvSpPr>
          <p:nvPr>
            <p:ph type="ctrTitle"/>
          </p:nvPr>
        </p:nvSpPr>
        <p:spPr/>
        <p:txBody>
          <a:bodyPr/>
          <a:lstStyle/>
          <a:p>
            <a:r>
              <a:rPr lang="nl-BE" altLang="nl-BE" b="1" dirty="0">
                <a:solidFill>
                  <a:srgbClr val="54342F"/>
                </a:solidFill>
                <a:latin typeface="var(--font-soleil)"/>
              </a:rPr>
              <a:t>Kruisingen</a:t>
            </a:r>
            <a:endParaRPr lang="nl-BE" dirty="0"/>
          </a:p>
        </p:txBody>
      </p:sp>
      <p:sp>
        <p:nvSpPr>
          <p:cNvPr id="3" name="Ondertitel 2">
            <a:extLst>
              <a:ext uri="{FF2B5EF4-FFF2-40B4-BE49-F238E27FC236}">
                <a16:creationId xmlns:a16="http://schemas.microsoft.com/office/drawing/2014/main" id="{B6C1E5AA-CC9D-4A05-81A6-D3F0F050E2A9}"/>
              </a:ext>
            </a:extLst>
          </p:cNvPr>
          <p:cNvSpPr>
            <a:spLocks noGrp="1"/>
          </p:cNvSpPr>
          <p:nvPr>
            <p:ph type="subTitle" idx="1"/>
          </p:nvPr>
        </p:nvSpPr>
        <p:spPr>
          <a:xfrm>
            <a:off x="1524000" y="3602038"/>
            <a:ext cx="9144000" cy="2265362"/>
          </a:xfrm>
        </p:spPr>
        <p:txBody>
          <a:bodyPr>
            <a:normAutofit/>
          </a:bodyPr>
          <a:lstStyle/>
          <a:p>
            <a:br>
              <a:rPr lang="nl-BE" altLang="nl-BE" b="1" dirty="0">
                <a:solidFill>
                  <a:srgbClr val="54342F"/>
                </a:solidFill>
                <a:latin typeface="var(--font-soleil)"/>
              </a:rPr>
            </a:br>
            <a:r>
              <a:rPr lang="nl-BE" altLang="nl-BE" sz="2600" b="1" dirty="0">
                <a:solidFill>
                  <a:srgbClr val="54342F"/>
                </a:solidFill>
                <a:latin typeface="var(--font-soleil)"/>
              </a:rPr>
              <a:t>Dominante gedragseigenschappen van moeder of vader</a:t>
            </a:r>
          </a:p>
          <a:p>
            <a:r>
              <a:rPr lang="nl-BE" sz="2600" b="1" dirty="0">
                <a:solidFill>
                  <a:srgbClr val="54342F"/>
                </a:solidFill>
                <a:latin typeface="var(--font-soleil)"/>
              </a:rPr>
              <a:t>Passen zich soms gemakkelijker aan hun omgeving aan dan rashonden</a:t>
            </a:r>
          </a:p>
          <a:p>
            <a:r>
              <a:rPr lang="nl-BE" sz="2600" b="1" dirty="0">
                <a:solidFill>
                  <a:srgbClr val="54342F"/>
                </a:solidFill>
                <a:latin typeface="var(--font-soleil)"/>
              </a:rPr>
              <a:t>Kunnen zeer sterke honden zijn (lichamelijk / emotioneel)</a:t>
            </a:r>
            <a:endParaRPr lang="nl-BE" sz="2600" b="1" dirty="0"/>
          </a:p>
        </p:txBody>
      </p:sp>
      <p:pic>
        <p:nvPicPr>
          <p:cNvPr id="4" name="Afbeelding 3">
            <a:extLst>
              <a:ext uri="{FF2B5EF4-FFF2-40B4-BE49-F238E27FC236}">
                <a16:creationId xmlns:a16="http://schemas.microsoft.com/office/drawing/2014/main" id="{1668035E-A037-425A-BE08-765025EEC084}"/>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70296" y="721653"/>
            <a:ext cx="3951303" cy="1685889"/>
          </a:xfrm>
          <a:prstGeom prst="rect">
            <a:avLst/>
          </a:prstGeom>
        </p:spPr>
      </p:pic>
    </p:spTree>
    <p:extLst>
      <p:ext uri="{BB962C8B-B14F-4D97-AF65-F5344CB8AC3E}">
        <p14:creationId xmlns:p14="http://schemas.microsoft.com/office/powerpoint/2010/main" val="12921956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75337E-B148-4EE2-9872-896239175C49}"/>
              </a:ext>
            </a:extLst>
          </p:cNvPr>
          <p:cNvSpPr>
            <a:spLocks noGrp="1"/>
          </p:cNvSpPr>
          <p:nvPr>
            <p:ph type="ctrTitle"/>
          </p:nvPr>
        </p:nvSpPr>
        <p:spPr>
          <a:xfrm>
            <a:off x="1524000" y="1122363"/>
            <a:ext cx="9144000" cy="1452886"/>
          </a:xfrm>
        </p:spPr>
        <p:txBody>
          <a:bodyPr/>
          <a:lstStyle/>
          <a:p>
            <a:r>
              <a:rPr lang="nl-BE" dirty="0"/>
              <a:t>Tip</a:t>
            </a:r>
          </a:p>
        </p:txBody>
      </p:sp>
      <p:sp>
        <p:nvSpPr>
          <p:cNvPr id="4" name="Rectangle 1">
            <a:extLst>
              <a:ext uri="{FF2B5EF4-FFF2-40B4-BE49-F238E27FC236}">
                <a16:creationId xmlns:a16="http://schemas.microsoft.com/office/drawing/2014/main" id="{641DEA90-FAF3-46E2-8A07-EB98B81DA7AD}"/>
              </a:ext>
            </a:extLst>
          </p:cNvPr>
          <p:cNvSpPr>
            <a:spLocks noGrp="1" noChangeArrowheads="1"/>
          </p:cNvSpPr>
          <p:nvPr>
            <p:ph type="subTitle" idx="1"/>
          </p:nvPr>
        </p:nvSpPr>
        <p:spPr bwMode="auto">
          <a:xfrm>
            <a:off x="1524000" y="2706370"/>
            <a:ext cx="9144000" cy="34470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eaLnBrk="0" fontAlgn="base" hangingPunct="0">
              <a:lnSpc>
                <a:spcPct val="100000"/>
              </a:lnSpc>
              <a:spcBef>
                <a:spcPct val="0"/>
              </a:spcBef>
              <a:spcAft>
                <a:spcPct val="0"/>
              </a:spcAft>
            </a:pPr>
            <a:r>
              <a:rPr lang="nl-BE" altLang="nl-BE" sz="4000" b="1" i="1" dirty="0">
                <a:latin typeface="var(--font-roboto)"/>
              </a:rPr>
              <a:t>Je koopt geen hond omdat je enkel het ras mooi vindt : weet wat je koopt, hou rekening met hun aangeboren aanleg en doe er iets mee !!</a:t>
            </a:r>
            <a:br>
              <a:rPr lang="nl-BE" altLang="nl-BE" sz="4000" b="1" i="1" dirty="0">
                <a:latin typeface="var(--font-roboto)"/>
              </a:rPr>
            </a:br>
            <a:endParaRPr lang="nl-BE" sz="4000" b="1" i="1"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nl-BE" altLang="nl-BE" sz="1800" b="0" i="0" u="none" strike="noStrike" cap="none" normalizeH="0" baseline="0" dirty="0">
              <a:ln>
                <a:noFill/>
              </a:ln>
              <a:solidFill>
                <a:schemeClr val="tx1"/>
              </a:solidFill>
              <a:effectLst/>
              <a:latin typeface="Arial" panose="020B0604020202020204" pitchFamily="34" charset="0"/>
            </a:endParaRPr>
          </a:p>
        </p:txBody>
      </p:sp>
      <p:pic>
        <p:nvPicPr>
          <p:cNvPr id="5" name="Afbeelding 4">
            <a:extLst>
              <a:ext uri="{FF2B5EF4-FFF2-40B4-BE49-F238E27FC236}">
                <a16:creationId xmlns:a16="http://schemas.microsoft.com/office/drawing/2014/main" id="{2162E88F-72D0-448C-98C2-9AB03216EF5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213858"/>
            <a:ext cx="3951303" cy="1543921"/>
          </a:xfrm>
          <a:prstGeom prst="rect">
            <a:avLst/>
          </a:prstGeom>
        </p:spPr>
      </p:pic>
    </p:spTree>
    <p:extLst>
      <p:ext uri="{BB962C8B-B14F-4D97-AF65-F5344CB8AC3E}">
        <p14:creationId xmlns:p14="http://schemas.microsoft.com/office/powerpoint/2010/main" val="401694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AD1C7-2CD3-470A-9AE0-5AD7E1AFA005}"/>
              </a:ext>
            </a:extLst>
          </p:cNvPr>
          <p:cNvSpPr>
            <a:spLocks noGrp="1"/>
          </p:cNvSpPr>
          <p:nvPr>
            <p:ph type="ctrTitle"/>
          </p:nvPr>
        </p:nvSpPr>
        <p:spPr>
          <a:xfrm>
            <a:off x="1524000" y="1122363"/>
            <a:ext cx="9144000" cy="857357"/>
          </a:xfrm>
        </p:spPr>
        <p:txBody>
          <a:bodyPr>
            <a:normAutofit fontScale="90000"/>
          </a:bodyPr>
          <a:lstStyle/>
          <a:p>
            <a:r>
              <a:rPr lang="nl-BE" b="1" dirty="0"/>
              <a:t>Het juiste ras kiezen </a:t>
            </a:r>
          </a:p>
        </p:txBody>
      </p:sp>
      <p:sp>
        <p:nvSpPr>
          <p:cNvPr id="3" name="Ondertitel 2">
            <a:extLst>
              <a:ext uri="{FF2B5EF4-FFF2-40B4-BE49-F238E27FC236}">
                <a16:creationId xmlns:a16="http://schemas.microsoft.com/office/drawing/2014/main" id="{40B8F59F-EEC7-4155-85D1-8240C7944308}"/>
              </a:ext>
            </a:extLst>
          </p:cNvPr>
          <p:cNvSpPr>
            <a:spLocks noGrp="1"/>
          </p:cNvSpPr>
          <p:nvPr>
            <p:ph type="subTitle" idx="1"/>
          </p:nvPr>
        </p:nvSpPr>
        <p:spPr>
          <a:xfrm>
            <a:off x="1524000" y="1890944"/>
            <a:ext cx="9144000" cy="4767308"/>
          </a:xfrm>
        </p:spPr>
        <p:txBody>
          <a:bodyPr>
            <a:normAutofit fontScale="77500" lnSpcReduction="20000"/>
          </a:bodyPr>
          <a:lstStyle/>
          <a:p>
            <a:endParaRPr lang="nl-BE" sz="3400" b="1" dirty="0"/>
          </a:p>
          <a:p>
            <a:r>
              <a:rPr lang="nl-BE" sz="3400" b="1" dirty="0"/>
              <a:t>Elk ras zijn eigen karakter</a:t>
            </a:r>
            <a:endParaRPr lang="nl-BE" sz="3400" dirty="0"/>
          </a:p>
          <a:p>
            <a:pPr algn="l"/>
            <a:br>
              <a:rPr lang="nl-BE" sz="3400" dirty="0"/>
            </a:br>
            <a:r>
              <a:rPr lang="nl-BE" sz="3400" dirty="0"/>
              <a:t>Bij een bepaald ras horen typische karaktereigenschappen. Hoe ouder de hond wordt, hoe duidelijker die karaktertrekken. Een bepaald karakter kan perfect zijn voor de ene familie, maar botsen met een andere familie. </a:t>
            </a:r>
            <a:br>
              <a:rPr lang="nl-BE" sz="3400" dirty="0"/>
            </a:br>
            <a:br>
              <a:rPr lang="nl-BE" sz="3400" dirty="0"/>
            </a:br>
            <a:r>
              <a:rPr lang="nl-BE" sz="3400" dirty="0"/>
              <a:t>Eens het schattige van de puppy verdwenen is, moet je verder met het karakter van je hond. Dit is de grootste reden waarom mensen hun hond weg doen: ze kunnen niet meer overweg met een bepaalde karaktereigenschap. Dit kan van grote problemen gaan, zoals agressief gedrag, tot kleine problemen, zoals op alles kauwen. De verkeerde hond bij de verkeerde familie levert voor beiden frustraties op. </a:t>
            </a:r>
          </a:p>
          <a:p>
            <a:endParaRPr lang="nl-BE" dirty="0"/>
          </a:p>
        </p:txBody>
      </p:sp>
      <p:pic>
        <p:nvPicPr>
          <p:cNvPr id="4" name="Afbeelding 3">
            <a:extLst>
              <a:ext uri="{FF2B5EF4-FFF2-40B4-BE49-F238E27FC236}">
                <a16:creationId xmlns:a16="http://schemas.microsoft.com/office/drawing/2014/main" id="{9CE7BC1A-0CCA-415A-9AF3-CACE328F9B2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1001" y="447675"/>
            <a:ext cx="2726820" cy="1057275"/>
          </a:xfrm>
          <a:prstGeom prst="rect">
            <a:avLst/>
          </a:prstGeom>
        </p:spPr>
      </p:pic>
    </p:spTree>
    <p:extLst>
      <p:ext uri="{BB962C8B-B14F-4D97-AF65-F5344CB8AC3E}">
        <p14:creationId xmlns:p14="http://schemas.microsoft.com/office/powerpoint/2010/main" val="13900317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2AD1C7-2CD3-470A-9AE0-5AD7E1AFA005}"/>
              </a:ext>
            </a:extLst>
          </p:cNvPr>
          <p:cNvSpPr>
            <a:spLocks noGrp="1"/>
          </p:cNvSpPr>
          <p:nvPr>
            <p:ph type="ctrTitle"/>
          </p:nvPr>
        </p:nvSpPr>
        <p:spPr>
          <a:xfrm>
            <a:off x="1524000" y="970384"/>
            <a:ext cx="9144000" cy="811764"/>
          </a:xfrm>
        </p:spPr>
        <p:txBody>
          <a:bodyPr>
            <a:normAutofit fontScale="90000"/>
          </a:bodyPr>
          <a:lstStyle/>
          <a:p>
            <a:r>
              <a:rPr lang="nl-BE" b="1" dirty="0"/>
              <a:t>Het juiste ras kiezen </a:t>
            </a:r>
          </a:p>
        </p:txBody>
      </p:sp>
      <p:sp>
        <p:nvSpPr>
          <p:cNvPr id="3" name="Ondertitel 2">
            <a:extLst>
              <a:ext uri="{FF2B5EF4-FFF2-40B4-BE49-F238E27FC236}">
                <a16:creationId xmlns:a16="http://schemas.microsoft.com/office/drawing/2014/main" id="{40B8F59F-EEC7-4155-85D1-8240C7944308}"/>
              </a:ext>
            </a:extLst>
          </p:cNvPr>
          <p:cNvSpPr>
            <a:spLocks noGrp="1"/>
          </p:cNvSpPr>
          <p:nvPr>
            <p:ph type="subTitle" idx="1"/>
          </p:nvPr>
        </p:nvSpPr>
        <p:spPr>
          <a:xfrm>
            <a:off x="1524000" y="1688841"/>
            <a:ext cx="9144000" cy="5169159"/>
          </a:xfrm>
        </p:spPr>
        <p:txBody>
          <a:bodyPr>
            <a:normAutofit fontScale="25000" lnSpcReduction="20000"/>
          </a:bodyPr>
          <a:lstStyle/>
          <a:p>
            <a:r>
              <a:rPr lang="nl-BE" sz="5600" dirty="0"/>
              <a:t>Ga op onderzoek uit voor je een hond in huis haalt. </a:t>
            </a:r>
            <a:br>
              <a:rPr lang="nl-BE" sz="5600" dirty="0"/>
            </a:br>
            <a:r>
              <a:rPr lang="nl-BE" sz="5600" dirty="0"/>
              <a:t>Vertrouw niet zomaar op wat een dierenverkoper je vertelt. </a:t>
            </a:r>
          </a:p>
          <a:p>
            <a:r>
              <a:rPr lang="nl-BE" sz="5600" dirty="0"/>
              <a:t>Betrouwbare informatie vind je eerder in de vele boeken, en uit goede bron, bij mensen die zelf eenzelfde rashond hebben of bij goede hondenfokkers. </a:t>
            </a:r>
          </a:p>
          <a:p>
            <a:pPr algn="l"/>
            <a:br>
              <a:rPr lang="nl-BE" sz="4800" dirty="0"/>
            </a:br>
            <a:r>
              <a:rPr lang="nl-BE" sz="5600" dirty="0"/>
              <a:t>Je oog laten vallen op een bepaald ras, stel jezelf eerst deze vragen:</a:t>
            </a:r>
          </a:p>
          <a:p>
            <a:pPr algn="l"/>
            <a:endParaRPr lang="nl-BE" sz="5600" dirty="0"/>
          </a:p>
          <a:p>
            <a:pPr marL="1143000" lvl="1" indent="-685800" algn="l">
              <a:buFont typeface="Wingdings" panose="05000000000000000000" pitchFamily="2" charset="2"/>
              <a:buChar char="Ø"/>
            </a:pPr>
            <a:r>
              <a:rPr lang="nl-BE" sz="5600" dirty="0"/>
              <a:t>Wat is typisch aan hun karakter?</a:t>
            </a:r>
          </a:p>
          <a:p>
            <a:pPr marL="1143000" lvl="1" indent="-685800" algn="l">
              <a:buFont typeface="Wingdings" panose="05000000000000000000" pitchFamily="2" charset="2"/>
              <a:buChar char="Ø"/>
            </a:pPr>
            <a:r>
              <a:rPr lang="nl-BE" sz="5600" dirty="0"/>
              <a:t>Hoe luidruchtig zijn ze?</a:t>
            </a:r>
          </a:p>
          <a:p>
            <a:pPr marL="1143000" lvl="1" indent="-685800" algn="l">
              <a:buFont typeface="Wingdings" panose="05000000000000000000" pitchFamily="2" charset="2"/>
              <a:buChar char="Ø"/>
            </a:pPr>
            <a:r>
              <a:rPr lang="nl-BE" sz="5600" dirty="0"/>
              <a:t>Kunnen ze met kinderen overweg?</a:t>
            </a:r>
          </a:p>
          <a:p>
            <a:pPr marL="1143000" lvl="1" indent="-685800" algn="l">
              <a:buFont typeface="Wingdings" panose="05000000000000000000" pitchFamily="2" charset="2"/>
              <a:buChar char="Ø"/>
            </a:pPr>
            <a:r>
              <a:rPr lang="nl-BE" sz="5600" dirty="0"/>
              <a:t>Kunnen ze makkelijk overweg met andere dieren?</a:t>
            </a:r>
          </a:p>
          <a:p>
            <a:pPr marL="1143000" lvl="1" indent="-685800" algn="l">
              <a:buFont typeface="Wingdings" panose="05000000000000000000" pitchFamily="2" charset="2"/>
              <a:buChar char="Ø"/>
            </a:pPr>
            <a:r>
              <a:rPr lang="nl-BE" sz="5600" dirty="0"/>
              <a:t>Hoeveel gevoel voor bescherming hebben ze?</a:t>
            </a:r>
          </a:p>
          <a:p>
            <a:pPr marL="1143000" lvl="1" indent="-685800" algn="l">
              <a:buFont typeface="Wingdings" panose="05000000000000000000" pitchFamily="2" charset="2"/>
              <a:buChar char="Ø"/>
            </a:pPr>
            <a:r>
              <a:rPr lang="nl-BE" sz="5600" dirty="0"/>
              <a:t>Wat is hun gemiddelde levensduur?</a:t>
            </a:r>
          </a:p>
          <a:p>
            <a:pPr marL="1143000" lvl="1" indent="-685800" algn="l">
              <a:buFont typeface="Wingdings" panose="05000000000000000000" pitchFamily="2" charset="2"/>
              <a:buChar char="Ø"/>
            </a:pPr>
            <a:r>
              <a:rPr lang="nl-BE" sz="5600" dirty="0"/>
              <a:t>Hoe groot is een volwassen hond en hoeveel weegt hij?</a:t>
            </a:r>
          </a:p>
          <a:p>
            <a:pPr marL="1143000" lvl="1" indent="-685800" algn="l">
              <a:buFont typeface="Wingdings" panose="05000000000000000000" pitchFamily="2" charset="2"/>
              <a:buChar char="Ø"/>
            </a:pPr>
            <a:r>
              <a:rPr lang="nl-BE" sz="5600" dirty="0"/>
              <a:t>Wat zijn de vaak voorkomende gezondheidsproblemen?</a:t>
            </a:r>
          </a:p>
          <a:p>
            <a:pPr marL="1143000" lvl="1" indent="-685800" algn="l">
              <a:buFont typeface="Wingdings" panose="05000000000000000000" pitchFamily="2" charset="2"/>
              <a:buChar char="Ø"/>
            </a:pPr>
            <a:r>
              <a:rPr lang="nl-BE" sz="5600" dirty="0"/>
              <a:t>Verliezen ze veel haar?</a:t>
            </a:r>
          </a:p>
          <a:p>
            <a:pPr marL="1143000" lvl="1" indent="-685800" algn="l">
              <a:buFont typeface="Wingdings" panose="05000000000000000000" pitchFamily="2" charset="2"/>
              <a:buChar char="Ø"/>
            </a:pPr>
            <a:r>
              <a:rPr lang="nl-BE" sz="5600" dirty="0"/>
              <a:t>Hebben ze veel verzorging of een speciale zorg nodig?</a:t>
            </a:r>
          </a:p>
          <a:p>
            <a:pPr marL="1143000" lvl="1" indent="-685800" algn="l">
              <a:buFont typeface="Wingdings" panose="05000000000000000000" pitchFamily="2" charset="2"/>
              <a:buChar char="Ø"/>
            </a:pPr>
            <a:r>
              <a:rPr lang="nl-BE" sz="5600" dirty="0"/>
              <a:t>Hoeveel eet hij?</a:t>
            </a:r>
          </a:p>
          <a:p>
            <a:pPr marL="1143000" lvl="1" indent="-685800" algn="l">
              <a:buFont typeface="Wingdings" panose="05000000000000000000" pitchFamily="2" charset="2"/>
              <a:buChar char="Ø"/>
            </a:pPr>
            <a:r>
              <a:rPr lang="nl-BE" sz="5600" dirty="0"/>
              <a:t>Zijn ze makkelijk te trainen?</a:t>
            </a:r>
          </a:p>
          <a:p>
            <a:pPr lvl="1" algn="l"/>
            <a:br>
              <a:rPr lang="nl-BE" sz="4800" dirty="0"/>
            </a:br>
            <a:r>
              <a:rPr lang="nl-BE" sz="5600" dirty="0"/>
              <a:t>Kijk of de antwoorden stroken met je eigen verwachting. Hoe meer antwoorden overeenkomen, hoe beter! </a:t>
            </a:r>
            <a:br>
              <a:rPr lang="nl-BE" sz="4800" dirty="0"/>
            </a:br>
            <a:br>
              <a:rPr lang="nl-BE" sz="4800" dirty="0"/>
            </a:br>
            <a:r>
              <a:rPr lang="nl-BE" sz="8000" b="1" i="1" dirty="0"/>
              <a:t>Wil je een hond, gebruik dan je gezond verstand. Een hond wordt meestal, letterlijk en figuurlijk, een vriend voor het leven !!  </a:t>
            </a:r>
          </a:p>
          <a:p>
            <a:r>
              <a:rPr lang="nl-BE" sz="4800" dirty="0"/>
              <a:t> </a:t>
            </a:r>
          </a:p>
          <a:p>
            <a:endParaRPr lang="nl-BE" dirty="0"/>
          </a:p>
        </p:txBody>
      </p:sp>
      <p:pic>
        <p:nvPicPr>
          <p:cNvPr id="4" name="Afbeelding 3">
            <a:extLst>
              <a:ext uri="{FF2B5EF4-FFF2-40B4-BE49-F238E27FC236}">
                <a16:creationId xmlns:a16="http://schemas.microsoft.com/office/drawing/2014/main" id="{9CE7BC1A-0CCA-415A-9AF3-CACE328F9B2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1001" y="447675"/>
            <a:ext cx="2726820" cy="1057275"/>
          </a:xfrm>
          <a:prstGeom prst="rect">
            <a:avLst/>
          </a:prstGeom>
        </p:spPr>
      </p:pic>
    </p:spTree>
    <p:extLst>
      <p:ext uri="{BB962C8B-B14F-4D97-AF65-F5344CB8AC3E}">
        <p14:creationId xmlns:p14="http://schemas.microsoft.com/office/powerpoint/2010/main" val="28815997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8922C9-3031-42CE-87F7-BE8BE6DDD114}"/>
              </a:ext>
            </a:extLst>
          </p:cNvPr>
          <p:cNvSpPr>
            <a:spLocks noGrp="1"/>
          </p:cNvSpPr>
          <p:nvPr>
            <p:ph type="ctrTitle"/>
          </p:nvPr>
        </p:nvSpPr>
        <p:spPr/>
        <p:txBody>
          <a:bodyPr>
            <a:normAutofit fontScale="90000"/>
          </a:bodyPr>
          <a:lstStyle/>
          <a:p>
            <a:br>
              <a:rPr lang="nl-NL" b="1" dirty="0"/>
            </a:br>
            <a:r>
              <a:rPr lang="nl-NL" b="1" dirty="0"/>
              <a:t>           Puppy of volwassen hond?</a:t>
            </a:r>
            <a:br>
              <a:rPr lang="nl-BE" dirty="0"/>
            </a:br>
            <a:endParaRPr lang="nl-BE" dirty="0"/>
          </a:p>
        </p:txBody>
      </p:sp>
      <p:sp>
        <p:nvSpPr>
          <p:cNvPr id="3" name="Ondertitel 2">
            <a:extLst>
              <a:ext uri="{FF2B5EF4-FFF2-40B4-BE49-F238E27FC236}">
                <a16:creationId xmlns:a16="http://schemas.microsoft.com/office/drawing/2014/main" id="{312DEC61-44D2-4F13-AB1A-AD33689067F5}"/>
              </a:ext>
            </a:extLst>
          </p:cNvPr>
          <p:cNvSpPr>
            <a:spLocks noGrp="1"/>
          </p:cNvSpPr>
          <p:nvPr>
            <p:ph type="subTitle" idx="1"/>
          </p:nvPr>
        </p:nvSpPr>
        <p:spPr>
          <a:xfrm>
            <a:off x="1524000" y="2836507"/>
            <a:ext cx="9144000" cy="3797558"/>
          </a:xfrm>
        </p:spPr>
        <p:txBody>
          <a:bodyPr>
            <a:noAutofit/>
          </a:bodyPr>
          <a:lstStyle/>
          <a:p>
            <a:r>
              <a:rPr lang="nl-NL" sz="1800" dirty="0"/>
              <a:t>De voorkeur voor een puppy of juist een volwassen hond is heel persoonlijk. Misschien wilt u een pup, omdat u de hond van jongs af aan zelf wilt opvoeden. Misschien wilt u een volwassen hond, omdat u een hond die is herplaatst een nieuwe kans wil gunnen. Een puppy opvoeden kost zeer veel tijd, maar een volwassen hond heropvoeden om te passen binnen uw situatie en uw wensen kan ook zeer tijdrovend zijn.</a:t>
            </a:r>
            <a:endParaRPr lang="nl-BE" sz="1800" dirty="0"/>
          </a:p>
          <a:p>
            <a:r>
              <a:rPr lang="nl-NL" sz="1800" dirty="0"/>
              <a:t>Wanneer u op zoek gaat naar een </a:t>
            </a:r>
            <a:r>
              <a:rPr lang="nl-NL" sz="1800" u="sng" dirty="0"/>
              <a:t>volwassen hond</a:t>
            </a:r>
            <a:r>
              <a:rPr lang="nl-NL" sz="1800" dirty="0"/>
              <a:t>, dan kunt u </a:t>
            </a:r>
            <a:r>
              <a:rPr lang="nl-NL" sz="1800" dirty="0" err="1"/>
              <a:t>ondermeer</a:t>
            </a:r>
            <a:r>
              <a:rPr lang="nl-NL" sz="1800" dirty="0"/>
              <a:t>: </a:t>
            </a:r>
            <a:endParaRPr lang="nl-BE" sz="1800" dirty="0"/>
          </a:p>
          <a:p>
            <a:pPr lvl="0"/>
            <a:r>
              <a:rPr lang="nl-NL" sz="1800" dirty="0"/>
              <a:t>Gaan kijken bij dierenasiels </a:t>
            </a:r>
            <a:endParaRPr lang="nl-BE" sz="1800" b="1" dirty="0"/>
          </a:p>
          <a:p>
            <a:pPr lvl="0"/>
            <a:r>
              <a:rPr lang="nl-NL" sz="1800" dirty="0"/>
              <a:t>De rasvereniging bellen van een ras dat uw belangstelling heeft (de meeste rasverenigingen hebben binnen de vereniging iemand aangewezen die zich specifiek bezig houdt met de herplaatsing van volwassen honden van dat ras) </a:t>
            </a:r>
            <a:endParaRPr lang="nl-BE" sz="1800" b="1" dirty="0"/>
          </a:p>
          <a:p>
            <a:r>
              <a:rPr lang="nl-NL" sz="1800" b="1" dirty="0"/>
              <a:t>Contact opnemen met diverse organisaties die zich bezighouden met herplaatsing van huisdieren. </a:t>
            </a:r>
            <a:endParaRPr lang="nl-BE" sz="1800" dirty="0"/>
          </a:p>
        </p:txBody>
      </p:sp>
      <p:pic>
        <p:nvPicPr>
          <p:cNvPr id="7" name="Afbeelding 6">
            <a:extLst>
              <a:ext uri="{FF2B5EF4-FFF2-40B4-BE49-F238E27FC236}">
                <a16:creationId xmlns:a16="http://schemas.microsoft.com/office/drawing/2014/main" id="{05260804-EB18-4444-B8B4-E12ACBCB525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1000" y="990600"/>
            <a:ext cx="2895600" cy="1352550"/>
          </a:xfrm>
          <a:prstGeom prst="rect">
            <a:avLst/>
          </a:prstGeom>
        </p:spPr>
      </p:pic>
    </p:spTree>
    <p:extLst>
      <p:ext uri="{BB962C8B-B14F-4D97-AF65-F5344CB8AC3E}">
        <p14:creationId xmlns:p14="http://schemas.microsoft.com/office/powerpoint/2010/main" val="2475016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92D40-DB6E-4B58-9202-607B780BDDA8}"/>
              </a:ext>
            </a:extLst>
          </p:cNvPr>
          <p:cNvSpPr>
            <a:spLocks noGrp="1"/>
          </p:cNvSpPr>
          <p:nvPr>
            <p:ph type="ctrTitle"/>
          </p:nvPr>
        </p:nvSpPr>
        <p:spPr>
          <a:xfrm>
            <a:off x="3172408" y="1203649"/>
            <a:ext cx="7495592" cy="1483567"/>
          </a:xfrm>
        </p:spPr>
        <p:txBody>
          <a:bodyPr>
            <a:normAutofit fontScale="90000"/>
          </a:bodyPr>
          <a:lstStyle/>
          <a:p>
            <a:r>
              <a:rPr lang="nl-NL" b="1" dirty="0"/>
              <a:t>De aanschaf van een puppy</a:t>
            </a:r>
            <a:br>
              <a:rPr lang="nl-BE" b="1" dirty="0"/>
            </a:br>
            <a:endParaRPr lang="nl-BE" dirty="0"/>
          </a:p>
        </p:txBody>
      </p:sp>
      <p:sp>
        <p:nvSpPr>
          <p:cNvPr id="3" name="Ondertitel 2">
            <a:extLst>
              <a:ext uri="{FF2B5EF4-FFF2-40B4-BE49-F238E27FC236}">
                <a16:creationId xmlns:a16="http://schemas.microsoft.com/office/drawing/2014/main" id="{494D363E-2CB0-4A5F-9CD8-B5B20D31E8F1}"/>
              </a:ext>
            </a:extLst>
          </p:cNvPr>
          <p:cNvSpPr>
            <a:spLocks noGrp="1"/>
          </p:cNvSpPr>
          <p:nvPr>
            <p:ph type="subTitle" idx="1"/>
          </p:nvPr>
        </p:nvSpPr>
        <p:spPr>
          <a:xfrm>
            <a:off x="1524000" y="2080727"/>
            <a:ext cx="9144000" cy="4404049"/>
          </a:xfrm>
        </p:spPr>
        <p:txBody>
          <a:bodyPr>
            <a:normAutofit fontScale="85000" lnSpcReduction="20000"/>
          </a:bodyPr>
          <a:lstStyle/>
          <a:p>
            <a:r>
              <a:rPr lang="nl-NL" u="sng" dirty="0"/>
              <a:t>Vorming van het karakter: inprenting en socialisatie</a:t>
            </a:r>
            <a:endParaRPr lang="nl-BE" dirty="0"/>
          </a:p>
          <a:p>
            <a:pPr algn="l"/>
            <a:r>
              <a:rPr lang="nl-NL" dirty="0"/>
              <a:t>Belangrijker nog dan het ras (de genetische aanleg) voor de vorming van het karakter zijn de omstandigheden waaronder de hond als jonge pup opgroeit. De periode dat een hond tussen de circa 4 en 12 weken oud is, wordt de primaire socialisatiefase genoemd. In deze fase leert de hond wat wel en wat niet tot zijn normale leefwereld behoort (dit wordt ook wel inprenting genoemd). Een pup die in deze fase van zijn leven relatief geïsoleerd opgroeit, heeft voor de rest van zijn leven een enorme achterstand opgelopen! Uit recent onderzoek blijkt dat de leeftijd tussen 4 en 7 weken oud de meest belangrijke weken zijn als het gaat om socialisatie. Iedere verstreken week kan niet meer worden overgedaan. Daarom is (juist) ook </a:t>
            </a:r>
            <a:r>
              <a:rPr lang="nl-NL" b="1" dirty="0"/>
              <a:t>een goede socialisatie tijdens de weken die de pup nog bij de fokker doorbrengt van zeer groot belang. </a:t>
            </a:r>
            <a:endParaRPr lang="nl-BE" dirty="0"/>
          </a:p>
          <a:p>
            <a:pPr algn="l"/>
            <a:r>
              <a:rPr lang="nl-NL" dirty="0"/>
              <a:t>De pup heeft veel behoefte aan warmte, veiligheid en de juiste voeding. Ontwikkeling van de lichaamstaal en opbouw van de rangorde binnen het nest zijn zeer belangrijk. Het instellen van gedrag van mensen en het in contact brengen van </a:t>
            </a:r>
            <a:r>
              <a:rPr lang="nl-NL" dirty="0" err="1"/>
              <a:t>puppies</a:t>
            </a:r>
            <a:r>
              <a:rPr lang="nl-NL" dirty="0"/>
              <a:t> met kinderen binnen het nestterritorium is steeds aangewezen. </a:t>
            </a:r>
            <a:endParaRPr lang="nl-BE" dirty="0"/>
          </a:p>
          <a:p>
            <a:pPr algn="l"/>
            <a:r>
              <a:rPr lang="nl-NL" u="sng" dirty="0"/>
              <a:t>Het beste en het veiligste is dat de pups in en rond het nestterritorium  met zo veel mogelijk prikkels zijn geconfronteerd en pas tijdens de socialiseringsperiode (tussen 8ste en 12de week) aan externe prikkelneutralisatie te doen</a:t>
            </a:r>
            <a:endParaRPr lang="nl-BE" dirty="0"/>
          </a:p>
        </p:txBody>
      </p:sp>
      <p:pic>
        <p:nvPicPr>
          <p:cNvPr id="4" name="Afbeelding 3">
            <a:extLst>
              <a:ext uri="{FF2B5EF4-FFF2-40B4-BE49-F238E27FC236}">
                <a16:creationId xmlns:a16="http://schemas.microsoft.com/office/drawing/2014/main" id="{4FD8E120-F7EA-45C0-B7AB-7346C807C93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0959" y="245221"/>
            <a:ext cx="2895600" cy="1189069"/>
          </a:xfrm>
          <a:prstGeom prst="rect">
            <a:avLst/>
          </a:prstGeom>
        </p:spPr>
      </p:pic>
    </p:spTree>
    <p:extLst>
      <p:ext uri="{BB962C8B-B14F-4D97-AF65-F5344CB8AC3E}">
        <p14:creationId xmlns:p14="http://schemas.microsoft.com/office/powerpoint/2010/main" val="19325231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2172CA-4230-43F2-BD31-4B975001ED44}"/>
              </a:ext>
            </a:extLst>
          </p:cNvPr>
          <p:cNvSpPr>
            <a:spLocks noGrp="1"/>
          </p:cNvSpPr>
          <p:nvPr>
            <p:ph type="ctrTitle"/>
          </p:nvPr>
        </p:nvSpPr>
        <p:spPr>
          <a:xfrm>
            <a:off x="3710866" y="807869"/>
            <a:ext cx="6957134" cy="2175028"/>
          </a:xfrm>
        </p:spPr>
        <p:txBody>
          <a:bodyPr>
            <a:normAutofit fontScale="90000"/>
          </a:bodyPr>
          <a:lstStyle/>
          <a:p>
            <a:r>
              <a:rPr lang="nl-NL" b="1" u="sng" dirty="0"/>
              <a:t>Op zoek naar een goede fokker</a:t>
            </a:r>
            <a:br>
              <a:rPr lang="nl-BE" dirty="0"/>
            </a:br>
            <a:endParaRPr lang="nl-BE" dirty="0"/>
          </a:p>
        </p:txBody>
      </p:sp>
      <p:sp>
        <p:nvSpPr>
          <p:cNvPr id="3" name="Ondertitel 2">
            <a:extLst>
              <a:ext uri="{FF2B5EF4-FFF2-40B4-BE49-F238E27FC236}">
                <a16:creationId xmlns:a16="http://schemas.microsoft.com/office/drawing/2014/main" id="{94C68867-330E-413F-B24C-1A634B191F82}"/>
              </a:ext>
            </a:extLst>
          </p:cNvPr>
          <p:cNvSpPr>
            <a:spLocks noGrp="1"/>
          </p:cNvSpPr>
          <p:nvPr>
            <p:ph type="subTitle" idx="1"/>
          </p:nvPr>
        </p:nvSpPr>
        <p:spPr>
          <a:xfrm>
            <a:off x="1524000" y="2556769"/>
            <a:ext cx="9144000" cy="2701031"/>
          </a:xfrm>
        </p:spPr>
        <p:txBody>
          <a:bodyPr>
            <a:normAutofit fontScale="92500"/>
          </a:bodyPr>
          <a:lstStyle/>
          <a:p>
            <a:pPr algn="l"/>
            <a:r>
              <a:rPr lang="nl-NL" dirty="0"/>
              <a:t>Adressen van fokkers kunt u op vele manieren verkrijgen : Internet, vakbladen (</a:t>
            </a:r>
            <a:r>
              <a:rPr lang="nl-NL" dirty="0" err="1"/>
              <a:t>vb</a:t>
            </a:r>
            <a:r>
              <a:rPr lang="nl-NL" dirty="0"/>
              <a:t> Woef), hondenscholen,  andere hondeneigenaars,</a:t>
            </a:r>
          </a:p>
          <a:p>
            <a:pPr algn="l"/>
            <a:r>
              <a:rPr lang="nl-NL" dirty="0"/>
              <a:t>Voorbeeld : </a:t>
            </a:r>
            <a:r>
              <a:rPr lang="nl-NL" dirty="0" err="1"/>
              <a:t>maltezer</a:t>
            </a:r>
            <a:r>
              <a:rPr lang="nl-NL" dirty="0"/>
              <a:t> (welke website)</a:t>
            </a:r>
          </a:p>
          <a:p>
            <a:pPr algn="l"/>
            <a:r>
              <a:rPr lang="nl-NL" dirty="0"/>
              <a:t>Wanneer u een rashond zoekt, kunt u ook contact opnemen met de desbetreffende </a:t>
            </a:r>
            <a:r>
              <a:rPr lang="nl-NL" b="1" dirty="0"/>
              <a:t>rasvereniging</a:t>
            </a:r>
            <a:r>
              <a:rPr lang="nl-NL" dirty="0"/>
              <a:t> </a:t>
            </a:r>
            <a:endParaRPr lang="nl-BE" dirty="0"/>
          </a:p>
          <a:p>
            <a:pPr algn="l"/>
            <a:r>
              <a:rPr lang="nl-NL" dirty="0"/>
              <a:t>Het adres van een fokker via een rasvereniging, via een advertentie of via een kennis, zegt niet alles over de kans een goede pup te treffen : dus ... </a:t>
            </a:r>
            <a:endParaRPr lang="nl-BE" dirty="0"/>
          </a:p>
        </p:txBody>
      </p:sp>
      <p:pic>
        <p:nvPicPr>
          <p:cNvPr id="4" name="Afbeelding 3">
            <a:extLst>
              <a:ext uri="{FF2B5EF4-FFF2-40B4-BE49-F238E27FC236}">
                <a16:creationId xmlns:a16="http://schemas.microsoft.com/office/drawing/2014/main" id="{C3C94F5B-3399-4D54-8162-874B972F9073}"/>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0959" y="245221"/>
            <a:ext cx="2895600" cy="1189069"/>
          </a:xfrm>
          <a:prstGeom prst="rect">
            <a:avLst/>
          </a:prstGeom>
        </p:spPr>
      </p:pic>
    </p:spTree>
    <p:extLst>
      <p:ext uri="{BB962C8B-B14F-4D97-AF65-F5344CB8AC3E}">
        <p14:creationId xmlns:p14="http://schemas.microsoft.com/office/powerpoint/2010/main" val="2546602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E9416A-4724-4F06-B105-E895FE9D87E6}"/>
              </a:ext>
            </a:extLst>
          </p:cNvPr>
          <p:cNvSpPr>
            <a:spLocks noGrp="1"/>
          </p:cNvSpPr>
          <p:nvPr>
            <p:ph type="ctrTitle"/>
          </p:nvPr>
        </p:nvSpPr>
        <p:spPr>
          <a:xfrm>
            <a:off x="3829050" y="692458"/>
            <a:ext cx="6838950" cy="1429305"/>
          </a:xfrm>
        </p:spPr>
        <p:txBody>
          <a:bodyPr>
            <a:normAutofit fontScale="90000"/>
          </a:bodyPr>
          <a:lstStyle/>
          <a:p>
            <a:r>
              <a:rPr lang="nl-NL" b="1" i="1" u="sng" dirty="0"/>
              <a:t>Voordat u gaat kijken…</a:t>
            </a:r>
            <a:br>
              <a:rPr lang="nl-BE" b="1" dirty="0"/>
            </a:br>
            <a:endParaRPr lang="nl-BE" b="1" dirty="0"/>
          </a:p>
        </p:txBody>
      </p:sp>
      <p:sp>
        <p:nvSpPr>
          <p:cNvPr id="3" name="Ondertitel 2">
            <a:extLst>
              <a:ext uri="{FF2B5EF4-FFF2-40B4-BE49-F238E27FC236}">
                <a16:creationId xmlns:a16="http://schemas.microsoft.com/office/drawing/2014/main" id="{6AE7C6C7-96F2-4074-9A76-0A462A5E19E4}"/>
              </a:ext>
            </a:extLst>
          </p:cNvPr>
          <p:cNvSpPr>
            <a:spLocks noGrp="1"/>
          </p:cNvSpPr>
          <p:nvPr>
            <p:ph type="subTitle" idx="1"/>
          </p:nvPr>
        </p:nvSpPr>
        <p:spPr>
          <a:xfrm>
            <a:off x="1524000" y="1660124"/>
            <a:ext cx="9144000" cy="5060272"/>
          </a:xfrm>
        </p:spPr>
        <p:txBody>
          <a:bodyPr>
            <a:normAutofit fontScale="62500" lnSpcReduction="20000"/>
          </a:bodyPr>
          <a:lstStyle/>
          <a:p>
            <a:r>
              <a:rPr lang="nl-NL" sz="5100" b="1" dirty="0"/>
              <a:t>Vragen aan de fokker </a:t>
            </a:r>
            <a:r>
              <a:rPr lang="nl-NL" sz="3600" b="1" dirty="0"/>
              <a:t>voordat u besluit of u het betreffende nestje wilt gaan bekijken </a:t>
            </a:r>
            <a:r>
              <a:rPr lang="nl-NL" dirty="0"/>
              <a:t> </a:t>
            </a:r>
          </a:p>
          <a:p>
            <a:endParaRPr lang="nl-BE" dirty="0"/>
          </a:p>
          <a:p>
            <a:pPr marL="342900" lvl="0" indent="-342900" algn="l">
              <a:buFont typeface="Wingdings" panose="05000000000000000000" pitchFamily="2" charset="2"/>
              <a:buChar char="Ø"/>
            </a:pPr>
            <a:r>
              <a:rPr lang="nl-NL" b="1" dirty="0"/>
              <a:t>Eerste vraag </a:t>
            </a:r>
            <a:r>
              <a:rPr lang="nl-NL" dirty="0"/>
              <a:t>: zijn er nog </a:t>
            </a:r>
            <a:r>
              <a:rPr lang="nl-NL" dirty="0" err="1"/>
              <a:t>puppies</a:t>
            </a:r>
            <a:r>
              <a:rPr lang="nl-NL" dirty="0"/>
              <a:t> te koop? Zo ja, hoeveel? Reuen en/of teven? Wanneer zijn de pups geboren? </a:t>
            </a:r>
            <a:endParaRPr lang="nl-BE" b="1" dirty="0"/>
          </a:p>
          <a:p>
            <a:pPr marL="342900" indent="-342900" algn="l">
              <a:buFont typeface="Wingdings" panose="05000000000000000000" pitchFamily="2" charset="2"/>
              <a:buChar char="Ø"/>
            </a:pPr>
            <a:r>
              <a:rPr lang="nl-NL" b="1" dirty="0"/>
              <a:t>Tweede vraag </a:t>
            </a:r>
            <a:r>
              <a:rPr lang="nl-NL" dirty="0"/>
              <a:t>: hoe en waar groeien de </a:t>
            </a:r>
            <a:r>
              <a:rPr lang="nl-NL" dirty="0" err="1"/>
              <a:t>puppies</a:t>
            </a:r>
            <a:r>
              <a:rPr lang="nl-NL" dirty="0"/>
              <a:t> op ? Zoek een fokker die de pups het liefst </a:t>
            </a:r>
            <a:r>
              <a:rPr lang="nl-NL" b="1" dirty="0"/>
              <a:t>in huis</a:t>
            </a:r>
            <a:r>
              <a:rPr lang="nl-NL" dirty="0"/>
              <a:t> laat </a:t>
            </a:r>
            <a:r>
              <a:rPr lang="nl-NL" b="1" dirty="0"/>
              <a:t>opgroeien</a:t>
            </a:r>
            <a:r>
              <a:rPr lang="nl-NL" dirty="0"/>
              <a:t> en die ze in elk geval positief kennis laat maken met zoveel mogelijk zaken (veel verschillende mensen, kinderen, lawaai, andere honden enzovoort). </a:t>
            </a:r>
          </a:p>
          <a:p>
            <a:pPr marL="342900" lvl="0" indent="-342900" algn="l">
              <a:buFont typeface="Wingdings" panose="05000000000000000000" pitchFamily="2" charset="2"/>
              <a:buChar char="Ø"/>
            </a:pPr>
            <a:r>
              <a:rPr lang="nl-NL" b="1" dirty="0"/>
              <a:t>Derde vraag </a:t>
            </a:r>
            <a:r>
              <a:rPr lang="nl-NL" dirty="0"/>
              <a:t>: vanaf welke </a:t>
            </a:r>
            <a:r>
              <a:rPr lang="nl-NL" b="1" dirty="0"/>
              <a:t>leeftijd</a:t>
            </a:r>
            <a:r>
              <a:rPr lang="nl-NL" dirty="0"/>
              <a:t> mag u een puppy meenemen ? Minimaal 7 1/2 week oud is een goede leeftijd om te verhuizen naar een nieuwe baas (jonger dan 7 weken oud is echt te vroeg!). Is de pup 9 weken of ouder, dan tellen de omstandigheden waarin de puppy is opgegroeid bij de fokker extra zwaar. Een puppy van 9 weken of ouder heeft immers al een groot deel van de zo belangrijke primaire socialisatieperiode achter de rug. Is een pup van deze leeftijd relatief beschermd/geïsoleerd opgegroeid dan kunt u beter op zoek gaan naar een jongere pup, of eentje die door de fokker al uitstekend is gesocialiseerd! Voor een puppy van deze leeftijd betekent een goede socialisatie door de fokker </a:t>
            </a:r>
            <a:r>
              <a:rPr lang="nl-NL" dirty="0" err="1"/>
              <a:t>ondermeer</a:t>
            </a:r>
            <a:r>
              <a:rPr lang="nl-NL" dirty="0"/>
              <a:t>, dat deze de pup al mee uit wandelen neemt en heeft geleerd om aan een lijn te lopen. </a:t>
            </a:r>
            <a:endParaRPr lang="nl-BE" b="1" dirty="0"/>
          </a:p>
          <a:p>
            <a:pPr marL="342900" lvl="0" indent="-342900" algn="l">
              <a:buFont typeface="Wingdings" panose="05000000000000000000" pitchFamily="2" charset="2"/>
              <a:buChar char="Ø"/>
            </a:pPr>
            <a:r>
              <a:rPr lang="nl-NL" dirty="0"/>
              <a:t>Stel vragen die voortkomen uit het </a:t>
            </a:r>
            <a:r>
              <a:rPr lang="nl-NL" b="1" dirty="0"/>
              <a:t>beeld</a:t>
            </a:r>
            <a:r>
              <a:rPr lang="nl-NL" dirty="0"/>
              <a:t> dat u voor u zelf heeft gemaakt t.a.v. een ideale hond voor u. Wanneer u bijvoorbeeld van plan bent om een bepaalde hondensport te gaan beoefenen, vraag aan de fokker of hij/zij denkt dat de </a:t>
            </a:r>
            <a:r>
              <a:rPr lang="nl-NL" dirty="0" err="1"/>
              <a:t>puppies</a:t>
            </a:r>
            <a:r>
              <a:rPr lang="nl-NL" dirty="0"/>
              <a:t> daar in aanleg geschikt voor zijn en waarom wel of niet.</a:t>
            </a:r>
            <a:endParaRPr lang="nl-BE" b="1" dirty="0"/>
          </a:p>
          <a:p>
            <a:pPr algn="l"/>
            <a:r>
              <a:rPr lang="nl-NL" dirty="0"/>
              <a:t>Wanneer u naar aanleiding van de antwoorden op o.a. de bovengenoemde vragen enthousiast bent geworden, dan kunt u met de fokker afspreken wanneer u kunt komen kijken. </a:t>
            </a:r>
          </a:p>
          <a:p>
            <a:pPr algn="l"/>
            <a:r>
              <a:rPr lang="nl-NL" sz="2900" b="1" dirty="0"/>
              <a:t>Twijfel ? Maak dan liever geen afspraak! </a:t>
            </a:r>
            <a:endParaRPr lang="nl-BE" sz="2900" b="1" dirty="0"/>
          </a:p>
          <a:p>
            <a:endParaRPr lang="nl-BE" dirty="0"/>
          </a:p>
        </p:txBody>
      </p:sp>
      <p:pic>
        <p:nvPicPr>
          <p:cNvPr id="4" name="Afbeelding 3">
            <a:extLst>
              <a:ext uri="{FF2B5EF4-FFF2-40B4-BE49-F238E27FC236}">
                <a16:creationId xmlns:a16="http://schemas.microsoft.com/office/drawing/2014/main" id="{29B55E3B-8FBD-4741-9E12-E7C232AD83E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0959" y="245221"/>
            <a:ext cx="2895600" cy="1189069"/>
          </a:xfrm>
          <a:prstGeom prst="rect">
            <a:avLst/>
          </a:prstGeom>
        </p:spPr>
      </p:pic>
    </p:spTree>
    <p:extLst>
      <p:ext uri="{BB962C8B-B14F-4D97-AF65-F5344CB8AC3E}">
        <p14:creationId xmlns:p14="http://schemas.microsoft.com/office/powerpoint/2010/main" val="68894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50605AA-B766-4CC2-87AE-3F8E0199AE0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737" r="1262" b="-1"/>
          <a:stretch/>
        </p:blipFill>
        <p:spPr>
          <a:xfrm>
            <a:off x="0" y="19633"/>
            <a:ext cx="12192000" cy="6857990"/>
          </a:xfrm>
          <a:prstGeom prst="rect">
            <a:avLst/>
          </a:prstGeom>
        </p:spPr>
      </p:pic>
      <p:sp>
        <p:nvSpPr>
          <p:cNvPr id="3" name="Ondertitel 2">
            <a:extLst>
              <a:ext uri="{FF2B5EF4-FFF2-40B4-BE49-F238E27FC236}">
                <a16:creationId xmlns:a16="http://schemas.microsoft.com/office/drawing/2014/main" id="{1EE8EC52-3921-42FA-81F6-C1E8D11502D6}"/>
              </a:ext>
            </a:extLst>
          </p:cNvPr>
          <p:cNvSpPr>
            <a:spLocks noGrp="1"/>
          </p:cNvSpPr>
          <p:nvPr>
            <p:ph type="subTitle" idx="4294967295"/>
          </p:nvPr>
        </p:nvSpPr>
        <p:spPr>
          <a:xfrm>
            <a:off x="7865616" y="38105"/>
            <a:ext cx="4232722" cy="2980303"/>
          </a:xfrm>
        </p:spPr>
        <p:txBody>
          <a:bodyPr vert="horz" lIns="91440" tIns="45720" rIns="91440" bIns="45720" rtlCol="0" anchor="ctr">
            <a:normAutofit/>
          </a:bodyPr>
          <a:lstStyle/>
          <a:p>
            <a:r>
              <a:rPr lang="en-US" sz="1800" dirty="0">
                <a:solidFill>
                  <a:srgbClr val="000000"/>
                </a:solidFill>
              </a:rPr>
              <a:t>Is </a:t>
            </a:r>
            <a:r>
              <a:rPr lang="en-US" sz="1800" dirty="0" err="1">
                <a:solidFill>
                  <a:srgbClr val="000000"/>
                </a:solidFill>
              </a:rPr>
              <a:t>er</a:t>
            </a:r>
            <a:r>
              <a:rPr lang="en-US" sz="1800" dirty="0">
                <a:solidFill>
                  <a:srgbClr val="000000"/>
                </a:solidFill>
              </a:rPr>
              <a:t> </a:t>
            </a:r>
            <a:r>
              <a:rPr lang="en-US" sz="1800" dirty="0" err="1">
                <a:solidFill>
                  <a:srgbClr val="000000"/>
                </a:solidFill>
              </a:rPr>
              <a:t>iemand</a:t>
            </a:r>
            <a:r>
              <a:rPr lang="en-US" sz="1800" dirty="0">
                <a:solidFill>
                  <a:srgbClr val="000000"/>
                </a:solidFill>
              </a:rPr>
              <a:t> </a:t>
            </a:r>
            <a:r>
              <a:rPr lang="en-US" sz="1800" dirty="0" err="1">
                <a:solidFill>
                  <a:srgbClr val="000000"/>
                </a:solidFill>
              </a:rPr>
              <a:t>anders</a:t>
            </a:r>
            <a:r>
              <a:rPr lang="en-US" sz="1800" dirty="0">
                <a:solidFill>
                  <a:srgbClr val="000000"/>
                </a:solidFill>
              </a:rPr>
              <a:t> die voor </a:t>
            </a:r>
            <a:r>
              <a:rPr lang="en-US" sz="1800" dirty="0" err="1">
                <a:solidFill>
                  <a:srgbClr val="000000"/>
                </a:solidFill>
              </a:rPr>
              <a:t>mijn</a:t>
            </a:r>
            <a:r>
              <a:rPr lang="en-US" sz="1800" dirty="0">
                <a:solidFill>
                  <a:srgbClr val="000000"/>
                </a:solidFill>
              </a:rPr>
              <a:t> </a:t>
            </a:r>
            <a:r>
              <a:rPr lang="en-US" sz="1800" dirty="0" err="1">
                <a:solidFill>
                  <a:srgbClr val="000000"/>
                </a:solidFill>
              </a:rPr>
              <a:t>hond</a:t>
            </a:r>
            <a:r>
              <a:rPr lang="en-US" sz="1800" dirty="0">
                <a:solidFill>
                  <a:srgbClr val="000000"/>
                </a:solidFill>
              </a:rPr>
              <a:t> </a:t>
            </a:r>
            <a:r>
              <a:rPr lang="en-US" sz="1800" dirty="0" err="1">
                <a:solidFill>
                  <a:srgbClr val="000000"/>
                </a:solidFill>
              </a:rPr>
              <a:t>kan</a:t>
            </a:r>
            <a:r>
              <a:rPr lang="en-US" sz="1800" dirty="0">
                <a:solidFill>
                  <a:srgbClr val="000000"/>
                </a:solidFill>
              </a:rPr>
              <a:t> </a:t>
            </a:r>
            <a:r>
              <a:rPr lang="en-US" sz="1800" dirty="0" err="1">
                <a:solidFill>
                  <a:srgbClr val="000000"/>
                </a:solidFill>
              </a:rPr>
              <a:t>zorgen</a:t>
            </a:r>
            <a:r>
              <a:rPr lang="en-US" sz="1800" dirty="0">
                <a:solidFill>
                  <a:srgbClr val="000000"/>
                </a:solidFill>
              </a:rPr>
              <a:t> ?</a:t>
            </a:r>
          </a:p>
          <a:p>
            <a:r>
              <a:rPr lang="en-US" sz="1800" dirty="0">
                <a:solidFill>
                  <a:srgbClr val="000000"/>
                </a:solidFill>
              </a:rPr>
              <a:t>Last van </a:t>
            </a:r>
            <a:r>
              <a:rPr lang="en-US" sz="1800" dirty="0" err="1">
                <a:solidFill>
                  <a:srgbClr val="000000"/>
                </a:solidFill>
              </a:rPr>
              <a:t>chronische</a:t>
            </a:r>
            <a:r>
              <a:rPr lang="en-US" sz="1800" dirty="0">
                <a:solidFill>
                  <a:srgbClr val="000000"/>
                </a:solidFill>
              </a:rPr>
              <a:t> </a:t>
            </a:r>
            <a:r>
              <a:rPr lang="en-US" sz="1800" dirty="0" err="1">
                <a:solidFill>
                  <a:srgbClr val="000000"/>
                </a:solidFill>
              </a:rPr>
              <a:t>aandoeningen</a:t>
            </a:r>
            <a:r>
              <a:rPr lang="en-US" sz="1800" dirty="0">
                <a:solidFill>
                  <a:srgbClr val="000000"/>
                </a:solidFill>
              </a:rPr>
              <a:t> of </a:t>
            </a:r>
            <a:r>
              <a:rPr lang="en-US" sz="1800" dirty="0" err="1">
                <a:solidFill>
                  <a:srgbClr val="000000"/>
                </a:solidFill>
              </a:rPr>
              <a:t>blessures</a:t>
            </a:r>
            <a:r>
              <a:rPr lang="en-US" sz="1800" dirty="0">
                <a:solidFill>
                  <a:srgbClr val="000000"/>
                </a:solidFill>
              </a:rPr>
              <a:t> (hinder </a:t>
            </a:r>
            <a:r>
              <a:rPr lang="en-US" sz="1800" dirty="0" err="1">
                <a:solidFill>
                  <a:srgbClr val="000000"/>
                </a:solidFill>
              </a:rPr>
              <a:t>bij</a:t>
            </a:r>
            <a:r>
              <a:rPr lang="en-US" sz="1800" dirty="0">
                <a:solidFill>
                  <a:srgbClr val="000000"/>
                </a:solidFill>
              </a:rPr>
              <a:t> </a:t>
            </a:r>
            <a:r>
              <a:rPr lang="en-US" sz="1800" dirty="0" err="1">
                <a:solidFill>
                  <a:srgbClr val="000000"/>
                </a:solidFill>
              </a:rPr>
              <a:t>verzorging</a:t>
            </a:r>
            <a:r>
              <a:rPr lang="en-US" sz="1800" dirty="0">
                <a:solidFill>
                  <a:srgbClr val="000000"/>
                </a:solidFill>
              </a:rPr>
              <a:t> </a:t>
            </a:r>
            <a:r>
              <a:rPr lang="en-US" sz="1800" dirty="0" err="1">
                <a:solidFill>
                  <a:srgbClr val="000000"/>
                </a:solidFill>
              </a:rPr>
              <a:t>hond</a:t>
            </a:r>
            <a:r>
              <a:rPr lang="en-US" sz="1800" dirty="0">
                <a:solidFill>
                  <a:srgbClr val="000000"/>
                </a:solidFill>
              </a:rPr>
              <a:t>) </a:t>
            </a:r>
          </a:p>
          <a:p>
            <a:r>
              <a:rPr lang="en-US" sz="1800" dirty="0" err="1">
                <a:solidFill>
                  <a:srgbClr val="000000"/>
                </a:solidFill>
              </a:rPr>
              <a:t>Iemand</a:t>
            </a:r>
            <a:r>
              <a:rPr lang="en-US" sz="1800" dirty="0">
                <a:solidFill>
                  <a:srgbClr val="000000"/>
                </a:solidFill>
              </a:rPr>
              <a:t> </a:t>
            </a:r>
            <a:r>
              <a:rPr lang="en-US" sz="1800" dirty="0" err="1">
                <a:solidFill>
                  <a:srgbClr val="000000"/>
                </a:solidFill>
              </a:rPr>
              <a:t>allergisch</a:t>
            </a:r>
            <a:r>
              <a:rPr lang="en-US" sz="1800" dirty="0">
                <a:solidFill>
                  <a:srgbClr val="000000"/>
                </a:solidFill>
              </a:rPr>
              <a:t> voor </a:t>
            </a:r>
            <a:r>
              <a:rPr lang="en-US" sz="1800" dirty="0" err="1">
                <a:solidFill>
                  <a:srgbClr val="000000"/>
                </a:solidFill>
              </a:rPr>
              <a:t>honden</a:t>
            </a:r>
            <a:r>
              <a:rPr lang="en-US" sz="1800" dirty="0">
                <a:solidFill>
                  <a:srgbClr val="000000"/>
                </a:solidFill>
              </a:rPr>
              <a:t>?</a:t>
            </a:r>
          </a:p>
          <a:p>
            <a:pPr>
              <a:buFont typeface="Wingdings" panose="05000000000000000000" pitchFamily="2" charset="2"/>
              <a:buChar char="Ø"/>
            </a:pPr>
            <a:r>
              <a:rPr lang="en-US" sz="1800" dirty="0" err="1">
                <a:solidFill>
                  <a:srgbClr val="000000"/>
                </a:solidFill>
              </a:rPr>
              <a:t>Oordeel</a:t>
            </a:r>
            <a:r>
              <a:rPr lang="en-US" sz="1800" dirty="0">
                <a:solidFill>
                  <a:srgbClr val="000000"/>
                </a:solidFill>
              </a:rPr>
              <a:t> </a:t>
            </a:r>
            <a:r>
              <a:rPr lang="en-US" sz="1800" dirty="0" err="1">
                <a:solidFill>
                  <a:srgbClr val="000000"/>
                </a:solidFill>
              </a:rPr>
              <a:t>eerst</a:t>
            </a:r>
            <a:r>
              <a:rPr lang="en-US" sz="1800" dirty="0">
                <a:solidFill>
                  <a:srgbClr val="000000"/>
                </a:solidFill>
              </a:rPr>
              <a:t> in </a:t>
            </a:r>
            <a:r>
              <a:rPr lang="en-US" sz="1800" dirty="0" err="1">
                <a:solidFill>
                  <a:srgbClr val="000000"/>
                </a:solidFill>
              </a:rPr>
              <a:t>hoeverre</a:t>
            </a:r>
            <a:r>
              <a:rPr lang="en-US" sz="1800" dirty="0">
                <a:solidFill>
                  <a:srgbClr val="000000"/>
                </a:solidFill>
              </a:rPr>
              <a:t> je om </a:t>
            </a:r>
            <a:r>
              <a:rPr lang="en-US" sz="1800" dirty="0" err="1">
                <a:solidFill>
                  <a:srgbClr val="000000"/>
                </a:solidFill>
              </a:rPr>
              <a:t>kunt</a:t>
            </a:r>
            <a:r>
              <a:rPr lang="en-US" sz="1800" dirty="0">
                <a:solidFill>
                  <a:srgbClr val="000000"/>
                </a:solidFill>
              </a:rPr>
              <a:t> </a:t>
            </a:r>
            <a:r>
              <a:rPr lang="en-US" sz="1800" dirty="0" err="1">
                <a:solidFill>
                  <a:srgbClr val="000000"/>
                </a:solidFill>
              </a:rPr>
              <a:t>gaan</a:t>
            </a:r>
            <a:r>
              <a:rPr lang="en-US" sz="1800" dirty="0">
                <a:solidFill>
                  <a:srgbClr val="000000"/>
                </a:solidFill>
              </a:rPr>
              <a:t> met de </a:t>
            </a:r>
            <a:r>
              <a:rPr lang="en-US" sz="1800" dirty="0" err="1">
                <a:solidFill>
                  <a:srgbClr val="000000"/>
                </a:solidFill>
              </a:rPr>
              <a:t>symptomen</a:t>
            </a:r>
            <a:r>
              <a:rPr lang="en-US" sz="1800" dirty="0">
                <a:solidFill>
                  <a:srgbClr val="000000"/>
                </a:solidFill>
              </a:rPr>
              <a:t>. </a:t>
            </a:r>
          </a:p>
          <a:p>
            <a:pPr indent="-228600" algn="l">
              <a:buFont typeface="Arial" panose="020B0604020202020204" pitchFamily="34" charset="0"/>
              <a:buChar char="•"/>
            </a:pP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26538138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ECB5E3-CDA4-48CE-BF37-C3E9AB6096BD}"/>
              </a:ext>
            </a:extLst>
          </p:cNvPr>
          <p:cNvSpPr>
            <a:spLocks noGrp="1"/>
          </p:cNvSpPr>
          <p:nvPr>
            <p:ph type="ctrTitle"/>
          </p:nvPr>
        </p:nvSpPr>
        <p:spPr>
          <a:xfrm>
            <a:off x="3861786" y="656948"/>
            <a:ext cx="6806214" cy="1189069"/>
          </a:xfrm>
        </p:spPr>
        <p:txBody>
          <a:bodyPr>
            <a:normAutofit fontScale="90000"/>
          </a:bodyPr>
          <a:lstStyle/>
          <a:p>
            <a:r>
              <a:rPr lang="nl-NL" b="1" i="1" u="sng" dirty="0"/>
              <a:t>Wanneer u gaat kijken…</a:t>
            </a:r>
            <a:br>
              <a:rPr lang="nl-BE" b="1" dirty="0"/>
            </a:br>
            <a:endParaRPr lang="nl-BE" b="1" dirty="0"/>
          </a:p>
        </p:txBody>
      </p:sp>
      <p:sp>
        <p:nvSpPr>
          <p:cNvPr id="3" name="Ondertitel 2">
            <a:extLst>
              <a:ext uri="{FF2B5EF4-FFF2-40B4-BE49-F238E27FC236}">
                <a16:creationId xmlns:a16="http://schemas.microsoft.com/office/drawing/2014/main" id="{B997C917-CB2B-412B-969B-3B4CB4EF0EA6}"/>
              </a:ext>
            </a:extLst>
          </p:cNvPr>
          <p:cNvSpPr>
            <a:spLocks noGrp="1"/>
          </p:cNvSpPr>
          <p:nvPr>
            <p:ph type="subTitle" idx="1"/>
          </p:nvPr>
        </p:nvSpPr>
        <p:spPr>
          <a:xfrm>
            <a:off x="1399713" y="1434290"/>
            <a:ext cx="9144000" cy="4766762"/>
          </a:xfrm>
        </p:spPr>
        <p:txBody>
          <a:bodyPr>
            <a:normAutofit fontScale="77500" lnSpcReduction="20000"/>
          </a:bodyPr>
          <a:lstStyle/>
          <a:p>
            <a:pPr algn="l"/>
            <a:r>
              <a:rPr lang="nl-NL" sz="2500" dirty="0"/>
              <a:t>Laat u niet leiden door uiterlijk (tenzij showkwaliteit uw eerste vereiste is). </a:t>
            </a:r>
          </a:p>
          <a:p>
            <a:r>
              <a:rPr lang="nl-NL" sz="3400" b="1" dirty="0"/>
              <a:t>8 vragen voor de fokker : </a:t>
            </a:r>
          </a:p>
          <a:p>
            <a:pPr algn="l"/>
            <a:r>
              <a:rPr lang="nl-NL" sz="2500" dirty="0"/>
              <a:t>1) </a:t>
            </a:r>
            <a:r>
              <a:rPr lang="nl-NL" sz="2500" b="1" dirty="0"/>
              <a:t>Vraag naar karakters</a:t>
            </a:r>
            <a:r>
              <a:rPr lang="nl-NL" sz="2500" dirty="0"/>
              <a:t> van de </a:t>
            </a:r>
            <a:r>
              <a:rPr lang="nl-NL" sz="2500" b="1" dirty="0"/>
              <a:t>pups</a:t>
            </a:r>
            <a:r>
              <a:rPr lang="nl-NL" sz="2500" dirty="0"/>
              <a:t> ? Overleg welk karakter het beste past bij u en uw situatie. Het is een betrouwbare aanwijzing dat de fokker intensief is bezig geweest met het grootbrengen van de </a:t>
            </a:r>
            <a:r>
              <a:rPr lang="nl-NL" sz="2500" dirty="0" err="1"/>
              <a:t>puppies</a:t>
            </a:r>
            <a:r>
              <a:rPr lang="nl-NL" sz="2500" dirty="0"/>
              <a:t>, een eerste voorwaarde voor een goede socialisatie. </a:t>
            </a:r>
            <a:endParaRPr lang="nl-BE" sz="2500" b="1" dirty="0"/>
          </a:p>
          <a:p>
            <a:pPr algn="l"/>
            <a:r>
              <a:rPr lang="nl-NL" sz="2500" dirty="0"/>
              <a:t>Tip : liever niet het "haantje de voorste" uit het nest en ook niet het meest onzekere hondje, tenzij u precies weet waar u aan begint.</a:t>
            </a:r>
            <a:endParaRPr lang="nl-BE" sz="2500" dirty="0"/>
          </a:p>
          <a:p>
            <a:pPr lvl="0" algn="l"/>
            <a:r>
              <a:rPr lang="nl-NL" sz="2500" dirty="0"/>
              <a:t>2) Vraag naar </a:t>
            </a:r>
            <a:r>
              <a:rPr lang="nl-NL" sz="2500" b="1" dirty="0"/>
              <a:t>karakter van de moeder- en de vaderhond</a:t>
            </a:r>
            <a:r>
              <a:rPr lang="nl-NL" sz="2500" dirty="0"/>
              <a:t>. Vanzelfsprekend wilt u in elk geval de moederhond ontmoeten! De vaderhond kan eigendom zijn van iemand anders. Vraag waarom de fokker gekozen heeft een nestje te fokken met deze combinatie (vader en moeder). Een goede fokker kan u dit uitleggen; hij of zij heeft een heel bewuste keuze gemaakt voor juist die reu bij die teef! </a:t>
            </a:r>
            <a:endParaRPr lang="nl-BE" sz="2500" b="1" dirty="0"/>
          </a:p>
          <a:p>
            <a:pPr lvl="0" algn="l"/>
            <a:r>
              <a:rPr lang="nl-NL" sz="2500" dirty="0"/>
              <a:t>3) Vraag wat de fokker al dan niet gedaan heeft (of nog zal gaan doen) met de </a:t>
            </a:r>
            <a:r>
              <a:rPr lang="nl-NL" sz="2500" dirty="0" err="1"/>
              <a:t>puppies</a:t>
            </a:r>
            <a:r>
              <a:rPr lang="nl-NL" sz="2500" dirty="0"/>
              <a:t> in het kader van de </a:t>
            </a:r>
            <a:r>
              <a:rPr lang="nl-NL" sz="2500" b="1" dirty="0"/>
              <a:t>opvoeding en socialisatie</a:t>
            </a:r>
            <a:r>
              <a:rPr lang="nl-NL" sz="2500" dirty="0"/>
              <a:t>. Maken de </a:t>
            </a:r>
            <a:r>
              <a:rPr lang="nl-NL" sz="2500" dirty="0" err="1"/>
              <a:t>puppies</a:t>
            </a:r>
            <a:r>
              <a:rPr lang="nl-NL" sz="2500" dirty="0"/>
              <a:t> kennis met veel verschillende mensen? Met kinderen? Contacten met andere honden? Andere huisdieren? Is of wordt een begin gemaakt met zindelijkheidstraining? Is of wordt een begin gemaakt met het leren lopen aan een lijn? Komen de pups ook buiten en zo ja, waar gaan ze heen en waarom? </a:t>
            </a:r>
            <a:endParaRPr lang="nl-BE" sz="2500" b="1" dirty="0"/>
          </a:p>
          <a:p>
            <a:endParaRPr lang="nl-BE" dirty="0"/>
          </a:p>
        </p:txBody>
      </p:sp>
      <p:pic>
        <p:nvPicPr>
          <p:cNvPr id="4" name="Afbeelding 3">
            <a:extLst>
              <a:ext uri="{FF2B5EF4-FFF2-40B4-BE49-F238E27FC236}">
                <a16:creationId xmlns:a16="http://schemas.microsoft.com/office/drawing/2014/main" id="{C04F19A6-A9BA-4B39-8BCE-2363D0D10D7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0959" y="245221"/>
            <a:ext cx="2895600" cy="1189069"/>
          </a:xfrm>
          <a:prstGeom prst="rect">
            <a:avLst/>
          </a:prstGeom>
        </p:spPr>
      </p:pic>
    </p:spTree>
    <p:extLst>
      <p:ext uri="{BB962C8B-B14F-4D97-AF65-F5344CB8AC3E}">
        <p14:creationId xmlns:p14="http://schemas.microsoft.com/office/powerpoint/2010/main" val="31858474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ECB5E3-CDA4-48CE-BF37-C3E9AB6096BD}"/>
              </a:ext>
            </a:extLst>
          </p:cNvPr>
          <p:cNvSpPr>
            <a:spLocks noGrp="1"/>
          </p:cNvSpPr>
          <p:nvPr>
            <p:ph type="ctrTitle"/>
          </p:nvPr>
        </p:nvSpPr>
        <p:spPr>
          <a:xfrm>
            <a:off x="3861786" y="656948"/>
            <a:ext cx="6806214" cy="1189069"/>
          </a:xfrm>
        </p:spPr>
        <p:txBody>
          <a:bodyPr>
            <a:normAutofit fontScale="90000"/>
          </a:bodyPr>
          <a:lstStyle/>
          <a:p>
            <a:r>
              <a:rPr lang="nl-NL" b="1" i="1" u="sng" dirty="0"/>
              <a:t>Wanneer u gaat kijken</a:t>
            </a:r>
            <a:r>
              <a:rPr lang="nl-NL" i="1" u="sng" dirty="0"/>
              <a:t>…</a:t>
            </a:r>
            <a:br>
              <a:rPr lang="nl-BE" dirty="0"/>
            </a:br>
            <a:endParaRPr lang="nl-BE" dirty="0"/>
          </a:p>
        </p:txBody>
      </p:sp>
      <p:sp>
        <p:nvSpPr>
          <p:cNvPr id="3" name="Ondertitel 2">
            <a:extLst>
              <a:ext uri="{FF2B5EF4-FFF2-40B4-BE49-F238E27FC236}">
                <a16:creationId xmlns:a16="http://schemas.microsoft.com/office/drawing/2014/main" id="{B997C917-CB2B-412B-969B-3B4CB4EF0EA6}"/>
              </a:ext>
            </a:extLst>
          </p:cNvPr>
          <p:cNvSpPr>
            <a:spLocks noGrp="1"/>
          </p:cNvSpPr>
          <p:nvPr>
            <p:ph type="subTitle" idx="1"/>
          </p:nvPr>
        </p:nvSpPr>
        <p:spPr>
          <a:xfrm>
            <a:off x="1524000" y="1695276"/>
            <a:ext cx="9144000" cy="4917503"/>
          </a:xfrm>
        </p:spPr>
        <p:txBody>
          <a:bodyPr>
            <a:normAutofit lnSpcReduction="10000"/>
          </a:bodyPr>
          <a:lstStyle/>
          <a:p>
            <a:r>
              <a:rPr lang="nl-NL" sz="3400" b="1" dirty="0"/>
              <a:t>Vragen aan de fokker : </a:t>
            </a:r>
          </a:p>
          <a:p>
            <a:pPr lvl="0" algn="l"/>
            <a:r>
              <a:rPr lang="nl-NL" sz="2000" dirty="0"/>
              <a:t>4) Vraag de nadelen en voordelen van het betreffende ras (indien van toepassing). Een goede fokker kan heel veel vertellen over de </a:t>
            </a:r>
            <a:r>
              <a:rPr lang="nl-NL" sz="2000" b="1" dirty="0"/>
              <a:t>kenmerken</a:t>
            </a:r>
            <a:r>
              <a:rPr lang="nl-NL" sz="2000" dirty="0"/>
              <a:t> van het </a:t>
            </a:r>
            <a:r>
              <a:rPr lang="nl-NL" sz="2000" b="1" dirty="0"/>
              <a:t>ras</a:t>
            </a:r>
            <a:r>
              <a:rPr lang="nl-NL" sz="2000" dirty="0"/>
              <a:t>! </a:t>
            </a:r>
            <a:endParaRPr lang="nl-BE" sz="2000" b="1" dirty="0"/>
          </a:p>
          <a:p>
            <a:pPr lvl="0" algn="l"/>
            <a:r>
              <a:rPr lang="nl-NL" sz="2000" dirty="0"/>
              <a:t>5) Vraag aan de fokker welke </a:t>
            </a:r>
            <a:r>
              <a:rPr lang="nl-NL" sz="2000" b="1" dirty="0"/>
              <a:t>eisen</a:t>
            </a:r>
            <a:r>
              <a:rPr lang="nl-NL" sz="2000" dirty="0"/>
              <a:t> hij stelt aan de </a:t>
            </a:r>
            <a:r>
              <a:rPr lang="nl-NL" sz="2000" b="1" dirty="0" err="1"/>
              <a:t>pupkopers</a:t>
            </a:r>
            <a:r>
              <a:rPr lang="nl-NL" sz="2000" dirty="0"/>
              <a:t>. Een goede fokker zal zijn pups niet aan iedereen willen verkopen en heeft dus eisen en wensen ten aanzien van de toekomstige eigenaren! </a:t>
            </a:r>
            <a:endParaRPr lang="nl-BE" sz="2000" b="1" dirty="0"/>
          </a:p>
          <a:p>
            <a:pPr lvl="0" algn="l"/>
            <a:r>
              <a:rPr lang="nl-NL" sz="2000" dirty="0"/>
              <a:t>6) Vraag naar de verdere </a:t>
            </a:r>
            <a:r>
              <a:rPr lang="nl-NL" sz="2000" b="1" dirty="0"/>
              <a:t>voorwaarden en condities</a:t>
            </a:r>
            <a:r>
              <a:rPr lang="nl-NL" sz="2000" dirty="0"/>
              <a:t>. Wat is de prijs van een pup? Wordt er een koopcontract opgesteld en zo ja, wat houdt dit in? Biedt de fokker evt. de mogelijkheid / garantie dat u de hond terug mag brengen – stel dat u dat om wat voor reden dan ook zou willen - en zo ja, onder welke voorwaarden? </a:t>
            </a:r>
            <a:endParaRPr lang="nl-BE" sz="2000" b="1" dirty="0"/>
          </a:p>
          <a:p>
            <a:pPr algn="l"/>
            <a:r>
              <a:rPr lang="nl-NL" sz="2000" dirty="0"/>
              <a:t>7) Vraag de fokker naar de enting(en) en </a:t>
            </a:r>
            <a:r>
              <a:rPr lang="nl-NL" sz="2000" dirty="0" err="1"/>
              <a:t>ontwormingsku</a:t>
            </a:r>
            <a:r>
              <a:rPr lang="nl-NL" sz="2000" dirty="0"/>
              <a:t>(u)r(en) die de pups gehad hebben of nog zullen krijgen. </a:t>
            </a:r>
            <a:endParaRPr lang="nl-BE" sz="2000" b="1" dirty="0"/>
          </a:p>
          <a:p>
            <a:pPr algn="l"/>
            <a:r>
              <a:rPr lang="nl-NL" sz="2000" b="1" dirty="0"/>
              <a:t>Tip</a:t>
            </a:r>
            <a:r>
              <a:rPr lang="nl-NL" sz="2000" dirty="0"/>
              <a:t> : Let goed op de algemene </a:t>
            </a:r>
            <a:r>
              <a:rPr lang="nl-NL" sz="2000" b="1" dirty="0"/>
              <a:t>gezondheid en conditie</a:t>
            </a:r>
            <a:r>
              <a:rPr lang="nl-NL" sz="2000" dirty="0"/>
              <a:t> van de pups en van de moederhond. Zijn ze vrolijk, levendig en glanst hun vacht? Geen diarree, waterende of etterende oogjes? Niet te mager en niet te dik? </a:t>
            </a:r>
          </a:p>
          <a:p>
            <a:endParaRPr lang="nl-BE" dirty="0"/>
          </a:p>
        </p:txBody>
      </p:sp>
      <p:pic>
        <p:nvPicPr>
          <p:cNvPr id="4" name="Afbeelding 3">
            <a:extLst>
              <a:ext uri="{FF2B5EF4-FFF2-40B4-BE49-F238E27FC236}">
                <a16:creationId xmlns:a16="http://schemas.microsoft.com/office/drawing/2014/main" id="{C04F19A6-A9BA-4B39-8BCE-2363D0D10D7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0959" y="245221"/>
            <a:ext cx="2895600" cy="1189069"/>
          </a:xfrm>
          <a:prstGeom prst="rect">
            <a:avLst/>
          </a:prstGeom>
        </p:spPr>
      </p:pic>
    </p:spTree>
    <p:extLst>
      <p:ext uri="{BB962C8B-B14F-4D97-AF65-F5344CB8AC3E}">
        <p14:creationId xmlns:p14="http://schemas.microsoft.com/office/powerpoint/2010/main" val="106607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ECB5E3-CDA4-48CE-BF37-C3E9AB6096BD}"/>
              </a:ext>
            </a:extLst>
          </p:cNvPr>
          <p:cNvSpPr>
            <a:spLocks noGrp="1"/>
          </p:cNvSpPr>
          <p:nvPr>
            <p:ph type="ctrTitle"/>
          </p:nvPr>
        </p:nvSpPr>
        <p:spPr>
          <a:xfrm>
            <a:off x="3861786" y="656948"/>
            <a:ext cx="6806214" cy="1189069"/>
          </a:xfrm>
        </p:spPr>
        <p:txBody>
          <a:bodyPr>
            <a:normAutofit fontScale="90000"/>
          </a:bodyPr>
          <a:lstStyle/>
          <a:p>
            <a:r>
              <a:rPr lang="nl-NL" b="1" i="1" u="sng" dirty="0"/>
              <a:t>Wanneer u gaat kijken…</a:t>
            </a:r>
            <a:br>
              <a:rPr lang="nl-BE" b="1" dirty="0"/>
            </a:br>
            <a:endParaRPr lang="nl-BE" b="1" dirty="0"/>
          </a:p>
        </p:txBody>
      </p:sp>
      <p:sp>
        <p:nvSpPr>
          <p:cNvPr id="3" name="Ondertitel 2">
            <a:extLst>
              <a:ext uri="{FF2B5EF4-FFF2-40B4-BE49-F238E27FC236}">
                <a16:creationId xmlns:a16="http://schemas.microsoft.com/office/drawing/2014/main" id="{B997C917-CB2B-412B-969B-3B4CB4EF0EA6}"/>
              </a:ext>
            </a:extLst>
          </p:cNvPr>
          <p:cNvSpPr>
            <a:spLocks noGrp="1"/>
          </p:cNvSpPr>
          <p:nvPr>
            <p:ph type="subTitle" idx="1"/>
          </p:nvPr>
        </p:nvSpPr>
        <p:spPr>
          <a:xfrm>
            <a:off x="1524000" y="1695276"/>
            <a:ext cx="9144000" cy="4917503"/>
          </a:xfrm>
        </p:spPr>
        <p:txBody>
          <a:bodyPr>
            <a:normAutofit fontScale="85000" lnSpcReduction="20000"/>
          </a:bodyPr>
          <a:lstStyle/>
          <a:p>
            <a:r>
              <a:rPr lang="nl-NL" sz="3400" b="1" dirty="0"/>
              <a:t>Vragen aan de fokker : </a:t>
            </a:r>
          </a:p>
          <a:p>
            <a:pPr algn="l"/>
            <a:r>
              <a:rPr lang="nl-BE" b="1" dirty="0"/>
              <a:t>8) </a:t>
            </a:r>
            <a:r>
              <a:rPr lang="nl-BE" dirty="0"/>
              <a:t>Vraag naar referenties</a:t>
            </a:r>
          </a:p>
          <a:p>
            <a:pPr algn="l"/>
            <a:r>
              <a:rPr lang="nl-BE" sz="2000" dirty="0"/>
              <a:t>Een goede fokker springt niet kwistig om met referenties. Wanneer je met hem persoonlijk gaat praten, zal hij daarentegen wel enkele adressen geven. Daar kan je dan terecht om zijn vorig ‘werk’ te bewonderen.</a:t>
            </a:r>
            <a:br>
              <a:rPr lang="nl-BE" sz="2000" dirty="0"/>
            </a:br>
            <a:r>
              <a:rPr lang="nl-BE" sz="2000" dirty="0"/>
              <a:t>Nog eenvoudiger zou het zijn, moest je kunnen rekenen op een fokker die sommige van jouw vrienden heeft geholpen. Zij kunnen jou exact vertellen hoe volwassen die fokker met zijn verantwoordelijkheid omsprong.</a:t>
            </a:r>
          </a:p>
          <a:p>
            <a:pPr algn="l"/>
            <a:endParaRPr lang="nl-BE" sz="2000" dirty="0"/>
          </a:p>
          <a:p>
            <a:r>
              <a:rPr lang="nl-BE" b="1" dirty="0"/>
              <a:t>Normaal stelt de fokker ook jou een karrenvracht aan vragen</a:t>
            </a:r>
            <a:endParaRPr lang="nl-BE" dirty="0"/>
          </a:p>
          <a:p>
            <a:br>
              <a:rPr lang="nl-BE" dirty="0"/>
            </a:br>
            <a:r>
              <a:rPr lang="nl-BE" dirty="0"/>
              <a:t>Een fokker die houdt van zijn vak, zal dikwijls meer vragen stellen aan jou dan omgekeerd. De fokkers houden immers van hun dieren en zijn op zoek naar eerlijke betrouwbare baasjes. Ze geven hun meesterwerken niet aan iedereen mee naar huis! </a:t>
            </a:r>
            <a:br>
              <a:rPr lang="nl-BE" dirty="0"/>
            </a:br>
            <a:br>
              <a:rPr lang="nl-BE" dirty="0"/>
            </a:br>
            <a:r>
              <a:rPr lang="nl-BE" dirty="0"/>
              <a:t>Ze zullen vragen stellen over je financiële situatie, of je thuis nog kinderen hebt, hoe groot je huis is en of je wel of niet een tuin hebt. </a:t>
            </a:r>
          </a:p>
          <a:p>
            <a:r>
              <a:rPr lang="nl-BE" b="1" dirty="0"/>
              <a:t>Wanneer jouw fokker geen enkele van deze vragen stelt, is het duidelijk dat hij meer met geld bezig is, dan met een goede omgeving te zoeken voor zijn honden.</a:t>
            </a:r>
          </a:p>
          <a:p>
            <a:endParaRPr lang="nl-BE" dirty="0"/>
          </a:p>
        </p:txBody>
      </p:sp>
      <p:pic>
        <p:nvPicPr>
          <p:cNvPr id="4" name="Afbeelding 3">
            <a:extLst>
              <a:ext uri="{FF2B5EF4-FFF2-40B4-BE49-F238E27FC236}">
                <a16:creationId xmlns:a16="http://schemas.microsoft.com/office/drawing/2014/main" id="{C04F19A6-A9BA-4B39-8BCE-2363D0D10D76}"/>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0959" y="245221"/>
            <a:ext cx="2895600" cy="1189069"/>
          </a:xfrm>
          <a:prstGeom prst="rect">
            <a:avLst/>
          </a:prstGeom>
        </p:spPr>
      </p:pic>
    </p:spTree>
    <p:extLst>
      <p:ext uri="{BB962C8B-B14F-4D97-AF65-F5344CB8AC3E}">
        <p14:creationId xmlns:p14="http://schemas.microsoft.com/office/powerpoint/2010/main" val="1998012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5F0019C-82AB-4AE8-A837-D58DEF7BA1CE}"/>
              </a:ext>
            </a:extLst>
          </p:cNvPr>
          <p:cNvSpPr>
            <a:spLocks noGrp="1"/>
          </p:cNvSpPr>
          <p:nvPr>
            <p:ph type="ctrTitle"/>
          </p:nvPr>
        </p:nvSpPr>
        <p:spPr>
          <a:xfrm>
            <a:off x="1524000" y="1122363"/>
            <a:ext cx="9144000" cy="1191629"/>
          </a:xfrm>
        </p:spPr>
        <p:txBody>
          <a:bodyPr/>
          <a:lstStyle/>
          <a:p>
            <a:r>
              <a:rPr lang="nl-BE" dirty="0">
                <a:solidFill>
                  <a:srgbClr val="FF0000"/>
                </a:solidFill>
              </a:rPr>
              <a:t>Besluit</a:t>
            </a:r>
          </a:p>
        </p:txBody>
      </p:sp>
      <p:sp>
        <p:nvSpPr>
          <p:cNvPr id="3" name="Ondertitel 2">
            <a:extLst>
              <a:ext uri="{FF2B5EF4-FFF2-40B4-BE49-F238E27FC236}">
                <a16:creationId xmlns:a16="http://schemas.microsoft.com/office/drawing/2014/main" id="{525C70AC-2D03-4498-A194-F767F80DCE8C}"/>
              </a:ext>
            </a:extLst>
          </p:cNvPr>
          <p:cNvSpPr>
            <a:spLocks noGrp="1"/>
          </p:cNvSpPr>
          <p:nvPr>
            <p:ph type="subTitle" idx="1"/>
          </p:nvPr>
        </p:nvSpPr>
        <p:spPr>
          <a:xfrm>
            <a:off x="1524000" y="2472612"/>
            <a:ext cx="9144000" cy="2785188"/>
          </a:xfrm>
        </p:spPr>
        <p:txBody>
          <a:bodyPr>
            <a:normAutofit lnSpcReduction="10000"/>
          </a:bodyPr>
          <a:lstStyle/>
          <a:p>
            <a:r>
              <a:rPr lang="nl-NL" sz="3200" b="1" dirty="0">
                <a:highlight>
                  <a:srgbClr val="FFFF00"/>
                </a:highlight>
              </a:rPr>
              <a:t>Wantrouw fokkers die weinig weten te vertellen en/of  8 vragen irritant lijken te vinden! </a:t>
            </a:r>
            <a:endParaRPr lang="nl-BE" sz="3200" b="1" dirty="0">
              <a:highlight>
                <a:srgbClr val="FFFF00"/>
              </a:highlight>
            </a:endParaRPr>
          </a:p>
          <a:p>
            <a:endParaRPr lang="nl-NL" sz="3200" dirty="0">
              <a:highlight>
                <a:srgbClr val="FFFF00"/>
              </a:highlight>
            </a:endParaRPr>
          </a:p>
          <a:p>
            <a:r>
              <a:rPr lang="nl-NL" sz="3200" dirty="0">
                <a:highlight>
                  <a:srgbClr val="FFFF00"/>
                </a:highlight>
              </a:rPr>
              <a:t>Een goede fokker is enthousiast over en heel betrokken bij "zijn product" en zal het dus juist leuk vinden om er over te vertellen.</a:t>
            </a:r>
            <a:endParaRPr lang="nl-BE" sz="3200" dirty="0">
              <a:highlight>
                <a:srgbClr val="FFFF00"/>
              </a:highlight>
            </a:endParaRPr>
          </a:p>
        </p:txBody>
      </p:sp>
      <p:pic>
        <p:nvPicPr>
          <p:cNvPr id="4" name="Afbeelding 3">
            <a:extLst>
              <a:ext uri="{FF2B5EF4-FFF2-40B4-BE49-F238E27FC236}">
                <a16:creationId xmlns:a16="http://schemas.microsoft.com/office/drawing/2014/main" id="{B8E72326-AF2D-4C1A-A672-C79C2474366E}"/>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520959" y="245221"/>
            <a:ext cx="2895600" cy="1189069"/>
          </a:xfrm>
          <a:prstGeom prst="rect">
            <a:avLst/>
          </a:prstGeom>
        </p:spPr>
      </p:pic>
    </p:spTree>
    <p:extLst>
      <p:ext uri="{BB962C8B-B14F-4D97-AF65-F5344CB8AC3E}">
        <p14:creationId xmlns:p14="http://schemas.microsoft.com/office/powerpoint/2010/main" val="2725682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ttps://www.noodasiellommel.be/content/images/hondeneisen.jpg">
            <a:extLst>
              <a:ext uri="{FF2B5EF4-FFF2-40B4-BE49-F238E27FC236}">
                <a16:creationId xmlns:a16="http://schemas.microsoft.com/office/drawing/2014/main" id="{94E026FF-F636-4CEF-8ABB-EF2E6CD0A32E}"/>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3173119" y="1343025"/>
            <a:ext cx="5324475" cy="5400674"/>
          </a:xfrm>
          <a:prstGeom prst="rect">
            <a:avLst/>
          </a:prstGeom>
          <a:noFill/>
          <a:ln>
            <a:noFill/>
          </a:ln>
        </p:spPr>
      </p:pic>
      <p:sp>
        <p:nvSpPr>
          <p:cNvPr id="5" name="Titel 4">
            <a:extLst>
              <a:ext uri="{FF2B5EF4-FFF2-40B4-BE49-F238E27FC236}">
                <a16:creationId xmlns:a16="http://schemas.microsoft.com/office/drawing/2014/main" id="{B3720DD7-EB45-4C00-B084-8A14C3F31A18}"/>
              </a:ext>
            </a:extLst>
          </p:cNvPr>
          <p:cNvSpPr>
            <a:spLocks noGrp="1"/>
          </p:cNvSpPr>
          <p:nvPr>
            <p:ph type="ctrTitle"/>
          </p:nvPr>
        </p:nvSpPr>
        <p:spPr>
          <a:xfrm>
            <a:off x="1524000" y="114301"/>
            <a:ext cx="9144000" cy="1228724"/>
          </a:xfrm>
        </p:spPr>
        <p:txBody>
          <a:bodyPr>
            <a:normAutofit/>
          </a:bodyPr>
          <a:lstStyle/>
          <a:p>
            <a:r>
              <a:rPr lang="nl-BE" sz="3200" b="1" dirty="0">
                <a:solidFill>
                  <a:srgbClr val="FF0000"/>
                </a:solidFill>
              </a:rPr>
              <a:t>Bedankt voor uw aandacht en een succesvolle zoektocht gewenst !!</a:t>
            </a:r>
          </a:p>
        </p:txBody>
      </p:sp>
      <p:sp>
        <p:nvSpPr>
          <p:cNvPr id="6" name="Ondertitel 5">
            <a:extLst>
              <a:ext uri="{FF2B5EF4-FFF2-40B4-BE49-F238E27FC236}">
                <a16:creationId xmlns:a16="http://schemas.microsoft.com/office/drawing/2014/main" id="{A91B62DB-FC62-4C3B-85F2-18D06CAEF820}"/>
              </a:ext>
            </a:extLst>
          </p:cNvPr>
          <p:cNvSpPr>
            <a:spLocks noGrp="1"/>
          </p:cNvSpPr>
          <p:nvPr>
            <p:ph type="subTitle" idx="1"/>
          </p:nvPr>
        </p:nvSpPr>
        <p:spPr>
          <a:xfrm rot="12568731" flipV="1">
            <a:off x="9490727" y="4850963"/>
            <a:ext cx="1961966" cy="1663719"/>
          </a:xfrm>
        </p:spPr>
        <p:txBody>
          <a:bodyPr/>
          <a:lstStyle/>
          <a:p>
            <a:r>
              <a:rPr lang="nl-BE" dirty="0"/>
              <a:t>Nog vragen ??</a:t>
            </a:r>
          </a:p>
        </p:txBody>
      </p:sp>
    </p:spTree>
    <p:extLst>
      <p:ext uri="{BB962C8B-B14F-4D97-AF65-F5344CB8AC3E}">
        <p14:creationId xmlns:p14="http://schemas.microsoft.com/office/powerpoint/2010/main" val="216877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50605AA-B766-4CC2-87AE-3F8E0199AE0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737" r="1262" b="-1"/>
          <a:stretch/>
        </p:blipFill>
        <p:spPr>
          <a:xfrm>
            <a:off x="0" y="10"/>
            <a:ext cx="12192000" cy="6857990"/>
          </a:xfrm>
          <a:prstGeom prst="rect">
            <a:avLst/>
          </a:prstGeom>
        </p:spPr>
      </p:pic>
      <p:sp>
        <p:nvSpPr>
          <p:cNvPr id="3" name="Ondertitel 2">
            <a:extLst>
              <a:ext uri="{FF2B5EF4-FFF2-40B4-BE49-F238E27FC236}">
                <a16:creationId xmlns:a16="http://schemas.microsoft.com/office/drawing/2014/main" id="{1EE8EC52-3921-42FA-81F6-C1E8D11502D6}"/>
              </a:ext>
            </a:extLst>
          </p:cNvPr>
          <p:cNvSpPr>
            <a:spLocks noGrp="1"/>
          </p:cNvSpPr>
          <p:nvPr>
            <p:ph type="subTitle" idx="4294967295"/>
          </p:nvPr>
        </p:nvSpPr>
        <p:spPr>
          <a:xfrm>
            <a:off x="8096434" y="38105"/>
            <a:ext cx="4001903" cy="2980303"/>
          </a:xfrm>
        </p:spPr>
        <p:txBody>
          <a:bodyPr vert="horz" lIns="91440" tIns="45720" rIns="91440" bIns="45720" rtlCol="0" anchor="ctr">
            <a:normAutofit/>
          </a:bodyPr>
          <a:lstStyle/>
          <a:p>
            <a:pPr>
              <a:buFont typeface="Wingdings" panose="05000000000000000000" pitchFamily="2" charset="2"/>
              <a:buChar char="Ø"/>
            </a:pPr>
            <a:r>
              <a:rPr lang="en-US" sz="1800" dirty="0" err="1">
                <a:solidFill>
                  <a:srgbClr val="000000"/>
                </a:solidFill>
              </a:rPr>
              <a:t>Geschikte</a:t>
            </a:r>
            <a:r>
              <a:rPr lang="en-US" sz="1800" dirty="0">
                <a:solidFill>
                  <a:srgbClr val="000000"/>
                </a:solidFill>
              </a:rPr>
              <a:t> Omgeving ?</a:t>
            </a:r>
          </a:p>
          <a:p>
            <a:r>
              <a:rPr lang="en-US" sz="1800" dirty="0">
                <a:solidFill>
                  <a:srgbClr val="000000"/>
                </a:solidFill>
              </a:rPr>
              <a:t>Kan </a:t>
            </a:r>
            <a:r>
              <a:rPr lang="en-US" sz="1800" dirty="0" err="1">
                <a:solidFill>
                  <a:srgbClr val="000000"/>
                </a:solidFill>
              </a:rPr>
              <a:t>ik</a:t>
            </a:r>
            <a:r>
              <a:rPr lang="en-US" sz="1800" dirty="0">
                <a:solidFill>
                  <a:srgbClr val="000000"/>
                </a:solidFill>
              </a:rPr>
              <a:t> van </a:t>
            </a:r>
            <a:r>
              <a:rPr lang="en-US" sz="1800" dirty="0" err="1">
                <a:solidFill>
                  <a:srgbClr val="000000"/>
                </a:solidFill>
              </a:rPr>
              <a:t>mijn</a:t>
            </a:r>
            <a:r>
              <a:rPr lang="en-US" sz="1800" dirty="0">
                <a:solidFill>
                  <a:srgbClr val="000000"/>
                </a:solidFill>
              </a:rPr>
              <a:t> huis </a:t>
            </a:r>
            <a:r>
              <a:rPr lang="en-US" sz="1800" dirty="0" err="1">
                <a:solidFill>
                  <a:srgbClr val="000000"/>
                </a:solidFill>
              </a:rPr>
              <a:t>een</a:t>
            </a:r>
            <a:r>
              <a:rPr lang="en-US" sz="1800" dirty="0">
                <a:solidFill>
                  <a:srgbClr val="000000"/>
                </a:solidFill>
              </a:rPr>
              <a:t> </a:t>
            </a:r>
            <a:r>
              <a:rPr lang="en-US" sz="1800" dirty="0" err="1">
                <a:solidFill>
                  <a:srgbClr val="000000"/>
                </a:solidFill>
              </a:rPr>
              <a:t>goede</a:t>
            </a:r>
            <a:r>
              <a:rPr lang="en-US" sz="1800" dirty="0">
                <a:solidFill>
                  <a:srgbClr val="000000"/>
                </a:solidFill>
              </a:rPr>
              <a:t> </a:t>
            </a:r>
            <a:r>
              <a:rPr lang="en-US" sz="1800" dirty="0" err="1">
                <a:solidFill>
                  <a:srgbClr val="000000"/>
                </a:solidFill>
              </a:rPr>
              <a:t>omgeving</a:t>
            </a:r>
            <a:r>
              <a:rPr lang="en-US" sz="1800" dirty="0">
                <a:solidFill>
                  <a:srgbClr val="000000"/>
                </a:solidFill>
              </a:rPr>
              <a:t> voor </a:t>
            </a:r>
            <a:r>
              <a:rPr lang="en-US" sz="1800" dirty="0" err="1">
                <a:solidFill>
                  <a:srgbClr val="000000"/>
                </a:solidFill>
              </a:rPr>
              <a:t>mijn</a:t>
            </a:r>
            <a:r>
              <a:rPr lang="en-US" sz="1800" dirty="0">
                <a:solidFill>
                  <a:srgbClr val="000000"/>
                </a:solidFill>
              </a:rPr>
              <a:t> </a:t>
            </a:r>
            <a:r>
              <a:rPr lang="en-US" sz="1800" dirty="0" err="1">
                <a:solidFill>
                  <a:srgbClr val="000000"/>
                </a:solidFill>
              </a:rPr>
              <a:t>hond</a:t>
            </a:r>
            <a:r>
              <a:rPr lang="en-US" sz="1800" dirty="0">
                <a:solidFill>
                  <a:srgbClr val="000000"/>
                </a:solidFill>
              </a:rPr>
              <a:t> </a:t>
            </a:r>
            <a:r>
              <a:rPr lang="en-US" sz="1800" dirty="0" err="1">
                <a:solidFill>
                  <a:srgbClr val="000000"/>
                </a:solidFill>
              </a:rPr>
              <a:t>maken</a:t>
            </a:r>
            <a:r>
              <a:rPr lang="en-US" sz="1800" dirty="0">
                <a:solidFill>
                  <a:srgbClr val="000000"/>
                </a:solidFill>
              </a:rPr>
              <a:t>? </a:t>
            </a:r>
          </a:p>
          <a:p>
            <a:r>
              <a:rPr lang="en-US" sz="1800" dirty="0" err="1">
                <a:solidFill>
                  <a:srgbClr val="000000"/>
                </a:solidFill>
              </a:rPr>
              <a:t>Sommige</a:t>
            </a:r>
            <a:r>
              <a:rPr lang="en-US" sz="1800" dirty="0">
                <a:solidFill>
                  <a:srgbClr val="000000"/>
                </a:solidFill>
              </a:rPr>
              <a:t> </a:t>
            </a:r>
            <a:r>
              <a:rPr lang="en-US" sz="1800" dirty="0" err="1">
                <a:solidFill>
                  <a:srgbClr val="000000"/>
                </a:solidFill>
              </a:rPr>
              <a:t>honden</a:t>
            </a:r>
            <a:r>
              <a:rPr lang="en-US" sz="1800" dirty="0">
                <a:solidFill>
                  <a:srgbClr val="000000"/>
                </a:solidFill>
              </a:rPr>
              <a:t> </a:t>
            </a:r>
            <a:r>
              <a:rPr lang="en-US" sz="1800" dirty="0" err="1">
                <a:solidFill>
                  <a:srgbClr val="000000"/>
                </a:solidFill>
              </a:rPr>
              <a:t>hebben</a:t>
            </a:r>
            <a:r>
              <a:rPr lang="en-US" sz="1800" dirty="0">
                <a:solidFill>
                  <a:srgbClr val="000000"/>
                </a:solidFill>
              </a:rPr>
              <a:t> </a:t>
            </a:r>
            <a:r>
              <a:rPr lang="en-US" sz="1800" dirty="0" err="1">
                <a:solidFill>
                  <a:srgbClr val="000000"/>
                </a:solidFill>
              </a:rPr>
              <a:t>veel</a:t>
            </a:r>
            <a:r>
              <a:rPr lang="en-US" sz="1800" dirty="0">
                <a:solidFill>
                  <a:srgbClr val="000000"/>
                </a:solidFill>
              </a:rPr>
              <a:t> </a:t>
            </a:r>
            <a:r>
              <a:rPr lang="en-US" sz="1800" dirty="0" err="1">
                <a:solidFill>
                  <a:srgbClr val="000000"/>
                </a:solidFill>
              </a:rPr>
              <a:t>ruimte</a:t>
            </a:r>
            <a:r>
              <a:rPr lang="en-US" sz="1800" dirty="0">
                <a:solidFill>
                  <a:srgbClr val="000000"/>
                </a:solidFill>
              </a:rPr>
              <a:t> </a:t>
            </a:r>
            <a:r>
              <a:rPr lang="en-US" sz="1800" dirty="0" err="1">
                <a:solidFill>
                  <a:srgbClr val="000000"/>
                </a:solidFill>
              </a:rPr>
              <a:t>nodig</a:t>
            </a:r>
            <a:r>
              <a:rPr lang="en-US" sz="1800" dirty="0">
                <a:solidFill>
                  <a:srgbClr val="000000"/>
                </a:solidFill>
              </a:rPr>
              <a:t> en </a:t>
            </a:r>
            <a:r>
              <a:rPr lang="en-US" sz="1800" dirty="0" err="1">
                <a:solidFill>
                  <a:srgbClr val="000000"/>
                </a:solidFill>
              </a:rPr>
              <a:t>spelen</a:t>
            </a:r>
            <a:r>
              <a:rPr lang="en-US" sz="1800" dirty="0">
                <a:solidFill>
                  <a:srgbClr val="000000"/>
                </a:solidFill>
              </a:rPr>
              <a:t> </a:t>
            </a:r>
            <a:r>
              <a:rPr lang="en-US" sz="1800" dirty="0" err="1">
                <a:solidFill>
                  <a:srgbClr val="000000"/>
                </a:solidFill>
              </a:rPr>
              <a:t>graag</a:t>
            </a:r>
            <a:r>
              <a:rPr lang="en-US" sz="1800" dirty="0">
                <a:solidFill>
                  <a:srgbClr val="000000"/>
                </a:solidFill>
              </a:rPr>
              <a:t> </a:t>
            </a:r>
            <a:r>
              <a:rPr lang="en-US" sz="1800" dirty="0" err="1">
                <a:solidFill>
                  <a:srgbClr val="000000"/>
                </a:solidFill>
              </a:rPr>
              <a:t>buiten</a:t>
            </a:r>
            <a:endParaRPr lang="en-US" sz="1800" dirty="0">
              <a:solidFill>
                <a:srgbClr val="000000"/>
              </a:solidFill>
            </a:endParaRPr>
          </a:p>
          <a:p>
            <a:r>
              <a:rPr lang="en-US" sz="1800" dirty="0" err="1">
                <a:solidFill>
                  <a:srgbClr val="000000"/>
                </a:solidFill>
              </a:rPr>
              <a:t>Appartement</a:t>
            </a:r>
            <a:r>
              <a:rPr lang="en-US" sz="1800" dirty="0">
                <a:solidFill>
                  <a:srgbClr val="000000"/>
                </a:solidFill>
              </a:rPr>
              <a:t> en/of </a:t>
            </a:r>
            <a:r>
              <a:rPr lang="en-US" sz="1800" dirty="0" err="1">
                <a:solidFill>
                  <a:srgbClr val="000000"/>
                </a:solidFill>
              </a:rPr>
              <a:t>niet</a:t>
            </a:r>
            <a:r>
              <a:rPr lang="en-US" sz="1800" dirty="0">
                <a:solidFill>
                  <a:srgbClr val="000000"/>
                </a:solidFill>
              </a:rPr>
              <a:t> </a:t>
            </a:r>
            <a:r>
              <a:rPr lang="en-US" sz="1800" dirty="0" err="1">
                <a:solidFill>
                  <a:srgbClr val="000000"/>
                </a:solidFill>
              </a:rPr>
              <a:t>vaak</a:t>
            </a:r>
            <a:r>
              <a:rPr lang="en-US" sz="1800" dirty="0">
                <a:solidFill>
                  <a:srgbClr val="000000"/>
                </a:solidFill>
              </a:rPr>
              <a:t> </a:t>
            </a:r>
            <a:r>
              <a:rPr lang="en-US" sz="1800" dirty="0" err="1">
                <a:solidFill>
                  <a:srgbClr val="000000"/>
                </a:solidFill>
              </a:rPr>
              <a:t>thuis</a:t>
            </a:r>
            <a:r>
              <a:rPr lang="en-US" sz="1800" dirty="0">
                <a:solidFill>
                  <a:srgbClr val="000000"/>
                </a:solidFill>
              </a:rPr>
              <a:t> : </a:t>
            </a:r>
            <a:r>
              <a:rPr lang="en-US" sz="1800" dirty="0" err="1">
                <a:solidFill>
                  <a:srgbClr val="000000"/>
                </a:solidFill>
              </a:rPr>
              <a:t>geen</a:t>
            </a:r>
            <a:r>
              <a:rPr lang="en-US" sz="1800" dirty="0">
                <a:solidFill>
                  <a:srgbClr val="000000"/>
                </a:solidFill>
              </a:rPr>
              <a:t> erg </a:t>
            </a:r>
            <a:r>
              <a:rPr lang="en-US" sz="1800" dirty="0" err="1">
                <a:solidFill>
                  <a:srgbClr val="000000"/>
                </a:solidFill>
              </a:rPr>
              <a:t>actieve</a:t>
            </a:r>
            <a:r>
              <a:rPr lang="en-US" sz="1800" dirty="0">
                <a:solidFill>
                  <a:srgbClr val="000000"/>
                </a:solidFill>
              </a:rPr>
              <a:t> </a:t>
            </a:r>
            <a:r>
              <a:rPr lang="en-US" sz="1800" dirty="0" err="1">
                <a:solidFill>
                  <a:srgbClr val="000000"/>
                </a:solidFill>
              </a:rPr>
              <a:t>hond</a:t>
            </a:r>
            <a:r>
              <a:rPr lang="en-US" sz="1800" dirty="0">
                <a:solidFill>
                  <a:srgbClr val="000000"/>
                </a:solidFill>
              </a:rPr>
              <a:t> </a:t>
            </a:r>
            <a:r>
              <a:rPr lang="en-US" sz="1800" dirty="0" err="1">
                <a:solidFill>
                  <a:srgbClr val="000000"/>
                </a:solidFill>
              </a:rPr>
              <a:t>nemen</a:t>
            </a:r>
            <a:endParaRPr lang="en-US" sz="1800" dirty="0">
              <a:solidFill>
                <a:srgbClr val="000000"/>
              </a:solidFill>
            </a:endParaRPr>
          </a:p>
          <a:p>
            <a:pPr>
              <a:buFont typeface="Wingdings" panose="05000000000000000000" pitchFamily="2" charset="2"/>
              <a:buChar char="Ø"/>
            </a:pPr>
            <a:r>
              <a:rPr lang="en-US" sz="1800" dirty="0" err="1">
                <a:solidFill>
                  <a:srgbClr val="000000"/>
                </a:solidFill>
              </a:rPr>
              <a:t>Geschikt</a:t>
            </a:r>
            <a:r>
              <a:rPr lang="en-US" sz="1800" dirty="0">
                <a:solidFill>
                  <a:srgbClr val="000000"/>
                </a:solidFill>
              </a:rPr>
              <a:t> interieur ?</a:t>
            </a:r>
          </a:p>
          <a:p>
            <a:pPr indent="-228600" algn="l">
              <a:buFont typeface="Arial" panose="020B0604020202020204" pitchFamily="34" charset="0"/>
              <a:buChar char="•"/>
            </a:pP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26995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D50605AA-B766-4CC2-87AE-3F8E0199AE0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737" r="1262" b="-1"/>
          <a:stretch/>
        </p:blipFill>
        <p:spPr>
          <a:xfrm>
            <a:off x="0" y="8094"/>
            <a:ext cx="12192000" cy="6857990"/>
          </a:xfrm>
          <a:prstGeom prst="rect">
            <a:avLst/>
          </a:prstGeom>
        </p:spPr>
      </p:pic>
      <p:sp>
        <p:nvSpPr>
          <p:cNvPr id="3" name="Ondertitel 2">
            <a:extLst>
              <a:ext uri="{FF2B5EF4-FFF2-40B4-BE49-F238E27FC236}">
                <a16:creationId xmlns:a16="http://schemas.microsoft.com/office/drawing/2014/main" id="{1EE8EC52-3921-42FA-81F6-C1E8D11502D6}"/>
              </a:ext>
            </a:extLst>
          </p:cNvPr>
          <p:cNvSpPr>
            <a:spLocks noGrp="1"/>
          </p:cNvSpPr>
          <p:nvPr>
            <p:ph type="subTitle" idx="4294967295"/>
          </p:nvPr>
        </p:nvSpPr>
        <p:spPr>
          <a:xfrm>
            <a:off x="8096434" y="239696"/>
            <a:ext cx="4001903" cy="2237174"/>
          </a:xfrm>
        </p:spPr>
        <p:txBody>
          <a:bodyPr vert="horz" lIns="91440" tIns="45720" rIns="91440" bIns="45720" rtlCol="0" anchor="ctr">
            <a:normAutofit fontScale="92500" lnSpcReduction="10000"/>
          </a:bodyPr>
          <a:lstStyle/>
          <a:p>
            <a:r>
              <a:rPr lang="en-US" sz="1800" dirty="0" err="1">
                <a:solidFill>
                  <a:srgbClr val="000000"/>
                </a:solidFill>
              </a:rPr>
              <a:t>Koppels</a:t>
            </a:r>
            <a:r>
              <a:rPr lang="en-US" sz="1800" dirty="0">
                <a:solidFill>
                  <a:srgbClr val="000000"/>
                </a:solidFill>
              </a:rPr>
              <a:t> die </a:t>
            </a:r>
            <a:r>
              <a:rPr lang="en-US" sz="1800" dirty="0" err="1">
                <a:solidFill>
                  <a:srgbClr val="000000"/>
                </a:solidFill>
              </a:rPr>
              <a:t>lange</a:t>
            </a:r>
            <a:r>
              <a:rPr lang="en-US" sz="1800" dirty="0">
                <a:solidFill>
                  <a:srgbClr val="000000"/>
                </a:solidFill>
              </a:rPr>
              <a:t> </a:t>
            </a:r>
            <a:r>
              <a:rPr lang="en-US" sz="1800" dirty="0" err="1">
                <a:solidFill>
                  <a:srgbClr val="000000"/>
                </a:solidFill>
              </a:rPr>
              <a:t>dagen</a:t>
            </a:r>
            <a:r>
              <a:rPr lang="en-US" sz="1800" dirty="0">
                <a:solidFill>
                  <a:srgbClr val="000000"/>
                </a:solidFill>
              </a:rPr>
              <a:t> </a:t>
            </a:r>
            <a:r>
              <a:rPr lang="en-US" sz="1800" dirty="0" err="1">
                <a:solidFill>
                  <a:srgbClr val="000000"/>
                </a:solidFill>
              </a:rPr>
              <a:t>werken</a:t>
            </a:r>
            <a:r>
              <a:rPr lang="en-US" sz="1800" dirty="0">
                <a:solidFill>
                  <a:srgbClr val="000000"/>
                </a:solidFill>
              </a:rPr>
              <a:t> of </a:t>
            </a:r>
            <a:r>
              <a:rPr lang="en-US" sz="1800" dirty="0" err="1">
                <a:solidFill>
                  <a:srgbClr val="000000"/>
                </a:solidFill>
              </a:rPr>
              <a:t>veel</a:t>
            </a:r>
            <a:r>
              <a:rPr lang="en-US" sz="1800" dirty="0">
                <a:solidFill>
                  <a:srgbClr val="000000"/>
                </a:solidFill>
              </a:rPr>
              <a:t> </a:t>
            </a:r>
            <a:r>
              <a:rPr lang="en-US" sz="1800" dirty="0" err="1">
                <a:solidFill>
                  <a:srgbClr val="000000"/>
                </a:solidFill>
              </a:rPr>
              <a:t>moeten</a:t>
            </a:r>
            <a:r>
              <a:rPr lang="en-US" sz="1800" dirty="0">
                <a:solidFill>
                  <a:srgbClr val="000000"/>
                </a:solidFill>
              </a:rPr>
              <a:t> </a:t>
            </a:r>
            <a:r>
              <a:rPr lang="en-US" sz="1800" dirty="0" err="1">
                <a:solidFill>
                  <a:srgbClr val="000000"/>
                </a:solidFill>
              </a:rPr>
              <a:t>reizen</a:t>
            </a:r>
            <a:r>
              <a:rPr lang="en-US" sz="1800" dirty="0">
                <a:solidFill>
                  <a:srgbClr val="000000"/>
                </a:solidFill>
              </a:rPr>
              <a:t>  : </a:t>
            </a:r>
            <a:r>
              <a:rPr lang="en-US" sz="1800" dirty="0" err="1">
                <a:solidFill>
                  <a:srgbClr val="000000"/>
                </a:solidFill>
              </a:rPr>
              <a:t>beter</a:t>
            </a:r>
            <a:r>
              <a:rPr lang="en-US" sz="1800" dirty="0">
                <a:solidFill>
                  <a:srgbClr val="000000"/>
                </a:solidFill>
              </a:rPr>
              <a:t> </a:t>
            </a:r>
            <a:r>
              <a:rPr lang="en-US" sz="1800" dirty="0" err="1">
                <a:solidFill>
                  <a:srgbClr val="000000"/>
                </a:solidFill>
              </a:rPr>
              <a:t>geen</a:t>
            </a:r>
            <a:r>
              <a:rPr lang="en-US" sz="1800" dirty="0">
                <a:solidFill>
                  <a:srgbClr val="000000"/>
                </a:solidFill>
              </a:rPr>
              <a:t> </a:t>
            </a:r>
            <a:r>
              <a:rPr lang="en-US" sz="1800" dirty="0" err="1">
                <a:solidFill>
                  <a:srgbClr val="000000"/>
                </a:solidFill>
              </a:rPr>
              <a:t>hond.</a:t>
            </a:r>
            <a:endParaRPr lang="en-US" sz="1800" dirty="0">
              <a:solidFill>
                <a:srgbClr val="000000"/>
              </a:solidFill>
            </a:endParaRPr>
          </a:p>
          <a:p>
            <a:r>
              <a:rPr lang="en-US" sz="1800" dirty="0" err="1">
                <a:solidFill>
                  <a:srgbClr val="000000"/>
                </a:solidFill>
              </a:rPr>
              <a:t>Geen</a:t>
            </a:r>
            <a:r>
              <a:rPr lang="en-US" sz="1800" dirty="0">
                <a:solidFill>
                  <a:srgbClr val="000000"/>
                </a:solidFill>
              </a:rPr>
              <a:t> </a:t>
            </a:r>
            <a:r>
              <a:rPr lang="en-US" sz="1800" dirty="0" err="1">
                <a:solidFill>
                  <a:srgbClr val="000000"/>
                </a:solidFill>
              </a:rPr>
              <a:t>tijd</a:t>
            </a:r>
            <a:r>
              <a:rPr lang="en-US" sz="1800" dirty="0">
                <a:solidFill>
                  <a:srgbClr val="000000"/>
                </a:solidFill>
              </a:rPr>
              <a:t> </a:t>
            </a:r>
            <a:r>
              <a:rPr lang="en-US" sz="1800" dirty="0" err="1">
                <a:solidFill>
                  <a:srgbClr val="000000"/>
                </a:solidFill>
              </a:rPr>
              <a:t>hebben</a:t>
            </a:r>
            <a:r>
              <a:rPr lang="en-US" sz="1800" dirty="0">
                <a:solidFill>
                  <a:srgbClr val="000000"/>
                </a:solidFill>
              </a:rPr>
              <a:t> of </a:t>
            </a:r>
            <a:r>
              <a:rPr lang="en-US" sz="1800" dirty="0" err="1">
                <a:solidFill>
                  <a:srgbClr val="000000"/>
                </a:solidFill>
              </a:rPr>
              <a:t>kunnen</a:t>
            </a:r>
            <a:r>
              <a:rPr lang="en-US" sz="1800" dirty="0">
                <a:solidFill>
                  <a:srgbClr val="000000"/>
                </a:solidFill>
              </a:rPr>
              <a:t> </a:t>
            </a:r>
            <a:r>
              <a:rPr lang="en-US" sz="1800" dirty="0" err="1">
                <a:solidFill>
                  <a:srgbClr val="000000"/>
                </a:solidFill>
              </a:rPr>
              <a:t>opbrengen</a:t>
            </a:r>
            <a:r>
              <a:rPr lang="en-US" sz="1800" dirty="0">
                <a:solidFill>
                  <a:srgbClr val="000000"/>
                </a:solidFill>
              </a:rPr>
              <a:t> </a:t>
            </a:r>
            <a:r>
              <a:rPr lang="en-US" sz="1800" dirty="0" err="1">
                <a:solidFill>
                  <a:srgbClr val="000000"/>
                </a:solidFill>
              </a:rPr>
              <a:t>inzake</a:t>
            </a:r>
            <a:r>
              <a:rPr lang="en-US" sz="1800" dirty="0">
                <a:solidFill>
                  <a:srgbClr val="000000"/>
                </a:solidFill>
              </a:rPr>
              <a:t> </a:t>
            </a:r>
            <a:r>
              <a:rPr lang="en-US" sz="1800" dirty="0" err="1">
                <a:solidFill>
                  <a:srgbClr val="000000"/>
                </a:solidFill>
              </a:rPr>
              <a:t>opvoeding</a:t>
            </a:r>
            <a:r>
              <a:rPr lang="en-US" sz="1800" dirty="0">
                <a:solidFill>
                  <a:srgbClr val="000000"/>
                </a:solidFill>
              </a:rPr>
              <a:t>, training, </a:t>
            </a:r>
            <a:r>
              <a:rPr lang="en-US" sz="1800" dirty="0" err="1">
                <a:solidFill>
                  <a:srgbClr val="000000"/>
                </a:solidFill>
              </a:rPr>
              <a:t>gewoon</a:t>
            </a:r>
            <a:r>
              <a:rPr lang="en-US" sz="1800" dirty="0">
                <a:solidFill>
                  <a:srgbClr val="000000"/>
                </a:solidFill>
              </a:rPr>
              <a:t> </a:t>
            </a:r>
            <a:r>
              <a:rPr lang="en-US" sz="1800" dirty="0" err="1">
                <a:solidFill>
                  <a:srgbClr val="000000"/>
                </a:solidFill>
              </a:rPr>
              <a:t>samen</a:t>
            </a:r>
            <a:r>
              <a:rPr lang="en-US" sz="1800" dirty="0">
                <a:solidFill>
                  <a:srgbClr val="000000"/>
                </a:solidFill>
              </a:rPr>
              <a:t> </a:t>
            </a:r>
            <a:r>
              <a:rPr lang="en-US" sz="1800" dirty="0" err="1">
                <a:solidFill>
                  <a:srgbClr val="000000"/>
                </a:solidFill>
              </a:rPr>
              <a:t>zijn</a:t>
            </a:r>
            <a:r>
              <a:rPr lang="en-US" sz="1800" dirty="0">
                <a:solidFill>
                  <a:srgbClr val="000000"/>
                </a:solidFill>
              </a:rPr>
              <a:t>, info </a:t>
            </a:r>
            <a:r>
              <a:rPr lang="en-US" sz="1800" dirty="0" err="1">
                <a:solidFill>
                  <a:srgbClr val="000000"/>
                </a:solidFill>
              </a:rPr>
              <a:t>verzamelen</a:t>
            </a:r>
            <a:r>
              <a:rPr lang="en-US" sz="1800" dirty="0">
                <a:solidFill>
                  <a:srgbClr val="000000"/>
                </a:solidFill>
              </a:rPr>
              <a:t> : </a:t>
            </a:r>
            <a:r>
              <a:rPr lang="en-US" sz="1800" dirty="0" err="1">
                <a:solidFill>
                  <a:srgbClr val="000000"/>
                </a:solidFill>
              </a:rPr>
              <a:t>beter</a:t>
            </a:r>
            <a:r>
              <a:rPr lang="en-US" sz="1800" dirty="0">
                <a:solidFill>
                  <a:srgbClr val="000000"/>
                </a:solidFill>
              </a:rPr>
              <a:t> </a:t>
            </a:r>
            <a:r>
              <a:rPr lang="en-US" sz="1800" dirty="0" err="1">
                <a:solidFill>
                  <a:srgbClr val="000000"/>
                </a:solidFill>
              </a:rPr>
              <a:t>geen</a:t>
            </a:r>
            <a:r>
              <a:rPr lang="en-US" sz="1800" dirty="0">
                <a:solidFill>
                  <a:srgbClr val="000000"/>
                </a:solidFill>
              </a:rPr>
              <a:t> </a:t>
            </a:r>
            <a:r>
              <a:rPr lang="en-US" sz="1800" dirty="0" err="1">
                <a:solidFill>
                  <a:srgbClr val="000000"/>
                </a:solidFill>
              </a:rPr>
              <a:t>hond</a:t>
            </a:r>
            <a:endParaRPr lang="en-US" sz="1800" dirty="0">
              <a:solidFill>
                <a:srgbClr val="000000"/>
              </a:solidFill>
            </a:endParaRPr>
          </a:p>
          <a:p>
            <a:r>
              <a:rPr lang="en-US" sz="1800" dirty="0" err="1">
                <a:solidFill>
                  <a:srgbClr val="000000"/>
                </a:solidFill>
              </a:rPr>
              <a:t>weinig</a:t>
            </a:r>
            <a:r>
              <a:rPr lang="en-US" sz="1800" dirty="0">
                <a:solidFill>
                  <a:srgbClr val="000000"/>
                </a:solidFill>
              </a:rPr>
              <a:t> budget (</a:t>
            </a:r>
            <a:r>
              <a:rPr lang="en-US" sz="1800" dirty="0" err="1">
                <a:solidFill>
                  <a:srgbClr val="000000"/>
                </a:solidFill>
              </a:rPr>
              <a:t>eten</a:t>
            </a:r>
            <a:r>
              <a:rPr lang="en-US" sz="1800" dirty="0">
                <a:solidFill>
                  <a:srgbClr val="000000"/>
                </a:solidFill>
              </a:rPr>
              <a:t>, </a:t>
            </a:r>
            <a:r>
              <a:rPr lang="en-US" sz="1800" dirty="0" err="1">
                <a:solidFill>
                  <a:srgbClr val="000000"/>
                </a:solidFill>
              </a:rPr>
              <a:t>verzorging</a:t>
            </a:r>
            <a:r>
              <a:rPr lang="en-US" sz="1800" dirty="0">
                <a:solidFill>
                  <a:srgbClr val="000000"/>
                </a:solidFill>
              </a:rPr>
              <a:t>) : </a:t>
            </a:r>
            <a:r>
              <a:rPr lang="en-US" sz="1800" dirty="0" err="1">
                <a:solidFill>
                  <a:srgbClr val="000000"/>
                </a:solidFill>
              </a:rPr>
              <a:t>beter</a:t>
            </a:r>
            <a:r>
              <a:rPr lang="en-US" sz="1800" dirty="0">
                <a:solidFill>
                  <a:srgbClr val="000000"/>
                </a:solidFill>
              </a:rPr>
              <a:t> </a:t>
            </a:r>
            <a:r>
              <a:rPr lang="en-US" sz="1800" dirty="0" err="1">
                <a:solidFill>
                  <a:srgbClr val="000000"/>
                </a:solidFill>
              </a:rPr>
              <a:t>geen</a:t>
            </a:r>
            <a:r>
              <a:rPr lang="en-US" sz="1800" dirty="0">
                <a:solidFill>
                  <a:srgbClr val="000000"/>
                </a:solidFill>
              </a:rPr>
              <a:t> </a:t>
            </a:r>
            <a:r>
              <a:rPr lang="en-US" sz="1800" dirty="0" err="1">
                <a:solidFill>
                  <a:srgbClr val="000000"/>
                </a:solidFill>
              </a:rPr>
              <a:t>hond</a:t>
            </a:r>
            <a:br>
              <a:rPr lang="en-US" sz="1800" dirty="0">
                <a:solidFill>
                  <a:srgbClr val="000000"/>
                </a:solidFill>
              </a:rPr>
            </a:br>
            <a:r>
              <a:rPr lang="en-US" sz="1800" dirty="0">
                <a:solidFill>
                  <a:srgbClr val="000000"/>
                </a:solidFill>
              </a:rPr>
              <a:t> </a:t>
            </a:r>
          </a:p>
          <a:p>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3591581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12967A7E-49D7-4E13-92B8-06650718E748}"/>
              </a:ext>
            </a:extLst>
          </p:cNvPr>
          <p:cNvSpPr>
            <a:spLocks noGrp="1"/>
          </p:cNvSpPr>
          <p:nvPr>
            <p:ph type="ctrTitle"/>
          </p:nvPr>
        </p:nvSpPr>
        <p:spPr>
          <a:xfrm>
            <a:off x="6094105" y="363985"/>
            <a:ext cx="4977976" cy="630314"/>
          </a:xfrm>
        </p:spPr>
        <p:txBody>
          <a:bodyPr vert="horz" lIns="91440" tIns="45720" rIns="91440" bIns="45720" rtlCol="0" anchor="ctr">
            <a:normAutofit/>
          </a:bodyPr>
          <a:lstStyle/>
          <a:p>
            <a:pPr algn="l"/>
            <a:r>
              <a:rPr lang="en-US" sz="3600" b="1" dirty="0" err="1">
                <a:solidFill>
                  <a:srgbClr val="000000"/>
                </a:solidFill>
              </a:rPr>
              <a:t>Samenvatting</a:t>
            </a:r>
            <a:r>
              <a:rPr lang="en-US" sz="3600" b="1" dirty="0">
                <a:solidFill>
                  <a:srgbClr val="000000"/>
                </a:solidFill>
              </a:rPr>
              <a:t> : Checklist :</a:t>
            </a:r>
          </a:p>
        </p:txBody>
      </p:sp>
      <p:sp>
        <p:nvSpPr>
          <p:cNvPr id="13"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Afbeelding 3">
            <a:extLst>
              <a:ext uri="{FF2B5EF4-FFF2-40B4-BE49-F238E27FC236}">
                <a16:creationId xmlns:a16="http://schemas.microsoft.com/office/drawing/2014/main" id="{1D0A2B88-D30F-41FC-BED3-4CDB8D40D094}"/>
              </a:ext>
            </a:extLst>
          </p:cNvPr>
          <p:cNvPicPr>
            <a:picLocks noChangeAspect="1"/>
          </p:cNvPicPr>
          <p:nvPr/>
        </p:nvPicPr>
        <p:blipFill rotWithShape="1">
          <a:blip r:embed="rId3">
            <a:alphaModFix/>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l="40315" r="18841" b="2"/>
          <a:stretch/>
        </p:blipFill>
        <p:spPr>
          <a:xfrm>
            <a:off x="20" y="907231"/>
            <a:ext cx="5191105" cy="5063738"/>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3" name="Ondertitel 2">
            <a:extLst>
              <a:ext uri="{FF2B5EF4-FFF2-40B4-BE49-F238E27FC236}">
                <a16:creationId xmlns:a16="http://schemas.microsoft.com/office/drawing/2014/main" id="{ECC87683-7AD2-4247-BBF9-C87C10C0C789}"/>
              </a:ext>
            </a:extLst>
          </p:cNvPr>
          <p:cNvSpPr>
            <a:spLocks noGrp="1"/>
          </p:cNvSpPr>
          <p:nvPr>
            <p:ph type="subTitle" idx="1"/>
          </p:nvPr>
        </p:nvSpPr>
        <p:spPr>
          <a:xfrm>
            <a:off x="6090574" y="1065320"/>
            <a:ext cx="5201822" cy="5264460"/>
          </a:xfrm>
        </p:spPr>
        <p:txBody>
          <a:bodyPr vert="horz" lIns="91440" tIns="45720" rIns="91440" bIns="45720" rtlCol="0" anchor="ctr">
            <a:normAutofit/>
          </a:bodyPr>
          <a:lstStyle/>
          <a:p>
            <a:pPr marL="171450" indent="-171450" algn="l">
              <a:buFont typeface="Wingdings" panose="05000000000000000000" pitchFamily="2" charset="2"/>
              <a:buChar char="ü"/>
            </a:pPr>
            <a:r>
              <a:rPr lang="en-US" altLang="nl-BE" sz="1600" dirty="0">
                <a:solidFill>
                  <a:srgbClr val="000000"/>
                </a:solidFill>
              </a:rPr>
              <a:t>Heb je de </a:t>
            </a:r>
            <a:r>
              <a:rPr lang="en-US" altLang="nl-BE" sz="1600" dirty="0" err="1">
                <a:solidFill>
                  <a:srgbClr val="000000"/>
                </a:solidFill>
              </a:rPr>
              <a:t>ruimte</a:t>
            </a:r>
            <a:r>
              <a:rPr lang="en-US" altLang="nl-BE" sz="1600" dirty="0">
                <a:solidFill>
                  <a:srgbClr val="000000"/>
                </a:solidFill>
              </a:rPr>
              <a:t> en de </a:t>
            </a:r>
            <a:r>
              <a:rPr lang="en-US" altLang="nl-BE" sz="1600" dirty="0" err="1">
                <a:solidFill>
                  <a:srgbClr val="000000"/>
                </a:solidFill>
              </a:rPr>
              <a:t>tijd</a:t>
            </a:r>
            <a:r>
              <a:rPr lang="en-US" altLang="nl-BE" sz="1600" dirty="0">
                <a:solidFill>
                  <a:srgbClr val="000000"/>
                </a:solidFill>
              </a:rPr>
              <a:t> om </a:t>
            </a:r>
            <a:r>
              <a:rPr lang="en-US" altLang="nl-BE" sz="1600" dirty="0" err="1">
                <a:solidFill>
                  <a:srgbClr val="000000"/>
                </a:solidFill>
              </a:rPr>
              <a:t>een</a:t>
            </a:r>
            <a:r>
              <a:rPr lang="en-US" altLang="nl-BE" sz="1600" dirty="0">
                <a:solidFill>
                  <a:srgbClr val="000000"/>
                </a:solidFill>
              </a:rPr>
              <a:t> </a:t>
            </a:r>
            <a:r>
              <a:rPr lang="en-US" altLang="nl-BE" sz="1600" dirty="0" err="1">
                <a:solidFill>
                  <a:srgbClr val="000000"/>
                </a:solidFill>
              </a:rPr>
              <a:t>hond</a:t>
            </a:r>
            <a:r>
              <a:rPr lang="en-US" altLang="nl-BE" sz="1600" dirty="0">
                <a:solidFill>
                  <a:srgbClr val="000000"/>
                </a:solidFill>
              </a:rPr>
              <a:t> </a:t>
            </a:r>
            <a:r>
              <a:rPr lang="en-US" altLang="nl-BE" sz="1600" dirty="0" err="1">
                <a:solidFill>
                  <a:srgbClr val="000000"/>
                </a:solidFill>
              </a:rPr>
              <a:t>dagelijks</a:t>
            </a:r>
            <a:r>
              <a:rPr lang="en-US" altLang="nl-BE" sz="1600" dirty="0">
                <a:solidFill>
                  <a:srgbClr val="000000"/>
                </a:solidFill>
              </a:rPr>
              <a:t> </a:t>
            </a:r>
            <a:r>
              <a:rPr lang="en-US" altLang="nl-BE" sz="1600" dirty="0" err="1">
                <a:solidFill>
                  <a:srgbClr val="000000"/>
                </a:solidFill>
              </a:rPr>
              <a:t>vrij</a:t>
            </a:r>
            <a:r>
              <a:rPr lang="en-US" altLang="nl-BE" sz="1600" dirty="0">
                <a:solidFill>
                  <a:srgbClr val="000000"/>
                </a:solidFill>
              </a:rPr>
              <a:t> </a:t>
            </a:r>
            <a:r>
              <a:rPr lang="en-US" altLang="nl-BE" sz="1600" dirty="0" err="1">
                <a:solidFill>
                  <a:srgbClr val="000000"/>
                </a:solidFill>
              </a:rPr>
              <a:t>buiten</a:t>
            </a:r>
            <a:r>
              <a:rPr lang="en-US" altLang="nl-BE" sz="1600" dirty="0">
                <a:solidFill>
                  <a:srgbClr val="000000"/>
                </a:solidFill>
              </a:rPr>
              <a:t> </a:t>
            </a:r>
            <a:r>
              <a:rPr lang="en-US" altLang="nl-BE" sz="1600" dirty="0" err="1">
                <a:solidFill>
                  <a:srgbClr val="000000"/>
                </a:solidFill>
              </a:rPr>
              <a:t>te</a:t>
            </a:r>
            <a:r>
              <a:rPr lang="en-US" altLang="nl-BE" sz="1600" dirty="0">
                <a:solidFill>
                  <a:srgbClr val="000000"/>
                </a:solidFill>
              </a:rPr>
              <a:t> </a:t>
            </a:r>
            <a:r>
              <a:rPr lang="en-US" altLang="nl-BE" sz="1600" dirty="0" err="1">
                <a:solidFill>
                  <a:srgbClr val="000000"/>
                </a:solidFill>
              </a:rPr>
              <a:t>laten</a:t>
            </a:r>
            <a:r>
              <a:rPr lang="en-US" altLang="nl-BE" sz="1600" dirty="0">
                <a:solidFill>
                  <a:srgbClr val="000000"/>
                </a:solidFill>
              </a:rPr>
              <a:t> </a:t>
            </a:r>
            <a:r>
              <a:rPr lang="en-US" altLang="nl-BE" sz="1600" dirty="0" err="1">
                <a:solidFill>
                  <a:srgbClr val="000000"/>
                </a:solidFill>
              </a:rPr>
              <a:t>bewegen</a:t>
            </a:r>
            <a:r>
              <a:rPr lang="en-US" altLang="nl-BE" sz="1600" dirty="0">
                <a:solidFill>
                  <a:srgbClr val="000000"/>
                </a:solidFill>
              </a:rPr>
              <a:t>?</a:t>
            </a:r>
          </a:p>
          <a:p>
            <a:pPr marL="171450" indent="-171450" algn="l">
              <a:buFont typeface="Wingdings" panose="05000000000000000000" pitchFamily="2" charset="2"/>
              <a:buChar char="ü"/>
            </a:pPr>
            <a:r>
              <a:rPr lang="en-US" altLang="nl-BE" sz="1600" dirty="0">
                <a:solidFill>
                  <a:srgbClr val="000000"/>
                </a:solidFill>
              </a:rPr>
              <a:t>Ga je </a:t>
            </a:r>
            <a:r>
              <a:rPr lang="en-US" altLang="nl-BE" sz="1600" dirty="0" err="1">
                <a:solidFill>
                  <a:srgbClr val="000000"/>
                </a:solidFill>
              </a:rPr>
              <a:t>graag</a:t>
            </a:r>
            <a:r>
              <a:rPr lang="en-US" altLang="nl-BE" sz="1600" dirty="0">
                <a:solidFill>
                  <a:srgbClr val="000000"/>
                </a:solidFill>
              </a:rPr>
              <a:t> </a:t>
            </a:r>
            <a:r>
              <a:rPr lang="en-US" altLang="nl-BE" sz="1600" dirty="0" err="1">
                <a:solidFill>
                  <a:srgbClr val="000000"/>
                </a:solidFill>
              </a:rPr>
              <a:t>wandelen</a:t>
            </a:r>
            <a:r>
              <a:rPr lang="en-US" altLang="nl-BE" sz="1600" dirty="0">
                <a:solidFill>
                  <a:srgbClr val="000000"/>
                </a:solidFill>
              </a:rPr>
              <a:t>, </a:t>
            </a:r>
            <a:r>
              <a:rPr lang="en-US" altLang="nl-BE" sz="1600" dirty="0" err="1">
                <a:solidFill>
                  <a:srgbClr val="000000"/>
                </a:solidFill>
              </a:rPr>
              <a:t>ook</a:t>
            </a:r>
            <a:r>
              <a:rPr lang="en-US" altLang="nl-BE" sz="1600" dirty="0">
                <a:solidFill>
                  <a:srgbClr val="000000"/>
                </a:solidFill>
              </a:rPr>
              <a:t> </a:t>
            </a:r>
            <a:r>
              <a:rPr lang="en-US" altLang="nl-BE" sz="1600" dirty="0" err="1">
                <a:solidFill>
                  <a:srgbClr val="000000"/>
                </a:solidFill>
              </a:rPr>
              <a:t>als</a:t>
            </a:r>
            <a:r>
              <a:rPr lang="en-US" altLang="nl-BE" sz="1600" dirty="0">
                <a:solidFill>
                  <a:srgbClr val="000000"/>
                </a:solidFill>
              </a:rPr>
              <a:t> het regent of </a:t>
            </a:r>
            <a:r>
              <a:rPr lang="en-US" altLang="nl-BE" sz="1600" dirty="0" err="1">
                <a:solidFill>
                  <a:srgbClr val="000000"/>
                </a:solidFill>
              </a:rPr>
              <a:t>koud</a:t>
            </a:r>
            <a:r>
              <a:rPr lang="en-US" altLang="nl-BE" sz="1600" dirty="0">
                <a:solidFill>
                  <a:srgbClr val="000000"/>
                </a:solidFill>
              </a:rPr>
              <a:t> is?</a:t>
            </a:r>
          </a:p>
          <a:p>
            <a:pPr marL="171450" indent="-171450" algn="l">
              <a:buFont typeface="Wingdings" panose="05000000000000000000" pitchFamily="2" charset="2"/>
              <a:buChar char="ü"/>
            </a:pPr>
            <a:r>
              <a:rPr lang="en-US" altLang="nl-BE" sz="1600" dirty="0">
                <a:solidFill>
                  <a:srgbClr val="000000"/>
                </a:solidFill>
              </a:rPr>
              <a:t>Wil je </a:t>
            </a:r>
            <a:r>
              <a:rPr lang="en-US" altLang="nl-BE" sz="1600" dirty="0" err="1">
                <a:solidFill>
                  <a:srgbClr val="000000"/>
                </a:solidFill>
              </a:rPr>
              <a:t>dagelijks</a:t>
            </a:r>
            <a:r>
              <a:rPr lang="en-US" altLang="nl-BE" sz="1600" dirty="0">
                <a:solidFill>
                  <a:srgbClr val="000000"/>
                </a:solidFill>
              </a:rPr>
              <a:t> de </a:t>
            </a:r>
            <a:r>
              <a:rPr lang="en-US" altLang="nl-BE" sz="1600" dirty="0" err="1">
                <a:solidFill>
                  <a:srgbClr val="000000"/>
                </a:solidFill>
              </a:rPr>
              <a:t>uitwerpselen</a:t>
            </a:r>
            <a:r>
              <a:rPr lang="en-US" altLang="nl-BE" sz="1600" dirty="0">
                <a:solidFill>
                  <a:srgbClr val="000000"/>
                </a:solidFill>
              </a:rPr>
              <a:t> </a:t>
            </a:r>
            <a:r>
              <a:rPr lang="en-US" altLang="nl-BE" sz="1600" dirty="0" err="1">
                <a:solidFill>
                  <a:srgbClr val="000000"/>
                </a:solidFill>
              </a:rPr>
              <a:t>opruimen</a:t>
            </a:r>
            <a:r>
              <a:rPr lang="en-US" altLang="nl-BE" sz="1600" dirty="0">
                <a:solidFill>
                  <a:srgbClr val="000000"/>
                </a:solidFill>
              </a:rPr>
              <a:t> en/of de </a:t>
            </a:r>
            <a:r>
              <a:rPr lang="en-US" altLang="nl-BE" sz="1600" dirty="0" err="1">
                <a:solidFill>
                  <a:srgbClr val="000000"/>
                </a:solidFill>
              </a:rPr>
              <a:t>hond</a:t>
            </a:r>
            <a:r>
              <a:rPr lang="en-US" altLang="nl-BE" sz="1600" dirty="0">
                <a:solidFill>
                  <a:srgbClr val="000000"/>
                </a:solidFill>
              </a:rPr>
              <a:t> </a:t>
            </a:r>
            <a:r>
              <a:rPr lang="en-US" altLang="nl-BE" sz="1600" dirty="0" err="1">
                <a:solidFill>
                  <a:srgbClr val="000000"/>
                </a:solidFill>
              </a:rPr>
              <a:t>zindelijk</a:t>
            </a:r>
            <a:r>
              <a:rPr lang="en-US" altLang="nl-BE" sz="1600" dirty="0">
                <a:solidFill>
                  <a:srgbClr val="000000"/>
                </a:solidFill>
              </a:rPr>
              <a:t> </a:t>
            </a:r>
            <a:r>
              <a:rPr lang="en-US" altLang="nl-BE" sz="1600" dirty="0" err="1">
                <a:solidFill>
                  <a:srgbClr val="000000"/>
                </a:solidFill>
              </a:rPr>
              <a:t>maken</a:t>
            </a:r>
            <a:r>
              <a:rPr lang="en-US" altLang="nl-BE" sz="1600" dirty="0">
                <a:solidFill>
                  <a:srgbClr val="000000"/>
                </a:solidFill>
              </a:rPr>
              <a:t>?</a:t>
            </a:r>
          </a:p>
          <a:p>
            <a:pPr marL="171450" indent="-171450" algn="l">
              <a:buFont typeface="Wingdings" panose="05000000000000000000" pitchFamily="2" charset="2"/>
              <a:buChar char="ü"/>
            </a:pPr>
            <a:r>
              <a:rPr lang="en-US" altLang="nl-BE" sz="1600" dirty="0">
                <a:solidFill>
                  <a:srgbClr val="000000"/>
                </a:solidFill>
              </a:rPr>
              <a:t>Ben je </a:t>
            </a:r>
            <a:r>
              <a:rPr lang="en-US" altLang="nl-BE" sz="1600" dirty="0" err="1">
                <a:solidFill>
                  <a:srgbClr val="000000"/>
                </a:solidFill>
              </a:rPr>
              <a:t>bereid</a:t>
            </a:r>
            <a:r>
              <a:rPr lang="en-US" altLang="nl-BE" sz="1600" dirty="0">
                <a:solidFill>
                  <a:srgbClr val="000000"/>
                </a:solidFill>
              </a:rPr>
              <a:t> om per </a:t>
            </a:r>
            <a:r>
              <a:rPr lang="en-US" altLang="nl-BE" sz="1600" dirty="0" err="1">
                <a:solidFill>
                  <a:srgbClr val="000000"/>
                </a:solidFill>
              </a:rPr>
              <a:t>maand</a:t>
            </a:r>
            <a:r>
              <a:rPr lang="en-US" altLang="nl-BE" sz="1600" dirty="0">
                <a:solidFill>
                  <a:srgbClr val="000000"/>
                </a:solidFill>
              </a:rPr>
              <a:t> 85 euro </a:t>
            </a:r>
            <a:r>
              <a:rPr lang="en-US" altLang="nl-BE" sz="1600" dirty="0" err="1">
                <a:solidFill>
                  <a:srgbClr val="000000"/>
                </a:solidFill>
              </a:rPr>
              <a:t>kosten</a:t>
            </a:r>
            <a:r>
              <a:rPr lang="en-US" altLang="nl-BE" sz="1600" dirty="0">
                <a:solidFill>
                  <a:srgbClr val="000000"/>
                </a:solidFill>
              </a:rPr>
              <a:t> (per </a:t>
            </a:r>
            <a:r>
              <a:rPr lang="en-US" altLang="nl-BE" sz="1600" dirty="0" err="1">
                <a:solidFill>
                  <a:srgbClr val="000000"/>
                </a:solidFill>
              </a:rPr>
              <a:t>jaar</a:t>
            </a:r>
            <a:r>
              <a:rPr lang="en-US" altLang="nl-BE" sz="1600" dirty="0">
                <a:solidFill>
                  <a:srgbClr val="000000"/>
                </a:solidFill>
              </a:rPr>
              <a:t> 700 - 1300 euro) </a:t>
            </a:r>
            <a:r>
              <a:rPr lang="en-US" altLang="nl-BE" sz="1600" dirty="0" err="1">
                <a:solidFill>
                  <a:srgbClr val="000000"/>
                </a:solidFill>
              </a:rPr>
              <a:t>te</a:t>
            </a:r>
            <a:r>
              <a:rPr lang="en-US" altLang="nl-BE" sz="1600" dirty="0">
                <a:solidFill>
                  <a:srgbClr val="000000"/>
                </a:solidFill>
              </a:rPr>
              <a:t> </a:t>
            </a:r>
            <a:r>
              <a:rPr lang="en-US" altLang="nl-BE" sz="1600" dirty="0" err="1">
                <a:solidFill>
                  <a:srgbClr val="000000"/>
                </a:solidFill>
              </a:rPr>
              <a:t>betalen</a:t>
            </a:r>
            <a:r>
              <a:rPr lang="en-US" altLang="nl-BE" sz="1600" dirty="0">
                <a:solidFill>
                  <a:srgbClr val="000000"/>
                </a:solidFill>
              </a:rPr>
              <a:t> ?</a:t>
            </a:r>
          </a:p>
          <a:p>
            <a:pPr marL="171450" indent="-171450" algn="l">
              <a:buFont typeface="Wingdings" panose="05000000000000000000" pitchFamily="2" charset="2"/>
              <a:buChar char="ü"/>
            </a:pPr>
            <a:r>
              <a:rPr lang="en-US" altLang="nl-BE" sz="1600" dirty="0">
                <a:solidFill>
                  <a:srgbClr val="000000"/>
                </a:solidFill>
              </a:rPr>
              <a:t>Wil je de </a:t>
            </a:r>
            <a:r>
              <a:rPr lang="en-US" altLang="nl-BE" sz="1600" dirty="0" err="1">
                <a:solidFill>
                  <a:srgbClr val="000000"/>
                </a:solidFill>
              </a:rPr>
              <a:t>komende</a:t>
            </a:r>
            <a:r>
              <a:rPr lang="en-US" altLang="nl-BE" sz="1600" dirty="0">
                <a:solidFill>
                  <a:srgbClr val="000000"/>
                </a:solidFill>
              </a:rPr>
              <a:t> 10 – 20 </a:t>
            </a:r>
            <a:r>
              <a:rPr lang="en-US" altLang="nl-BE" sz="1600" dirty="0" err="1">
                <a:solidFill>
                  <a:srgbClr val="000000"/>
                </a:solidFill>
              </a:rPr>
              <a:t>jaar</a:t>
            </a:r>
            <a:r>
              <a:rPr lang="en-US" altLang="nl-BE" sz="1600" dirty="0">
                <a:solidFill>
                  <a:srgbClr val="000000"/>
                </a:solidFill>
              </a:rPr>
              <a:t> voor de </a:t>
            </a:r>
            <a:r>
              <a:rPr lang="en-US" altLang="nl-BE" sz="1600" dirty="0" err="1">
                <a:solidFill>
                  <a:srgbClr val="000000"/>
                </a:solidFill>
              </a:rPr>
              <a:t>hond</a:t>
            </a:r>
            <a:r>
              <a:rPr lang="en-US" altLang="nl-BE" sz="1600" dirty="0">
                <a:solidFill>
                  <a:srgbClr val="000000"/>
                </a:solidFill>
              </a:rPr>
              <a:t> </a:t>
            </a:r>
            <a:r>
              <a:rPr lang="en-US" altLang="nl-BE" sz="1600" dirty="0" err="1">
                <a:solidFill>
                  <a:srgbClr val="000000"/>
                </a:solidFill>
              </a:rPr>
              <a:t>zorgen</a:t>
            </a:r>
            <a:r>
              <a:rPr lang="en-US" altLang="nl-BE" sz="1600" dirty="0">
                <a:solidFill>
                  <a:srgbClr val="000000"/>
                </a:solidFill>
              </a:rPr>
              <a:t>?</a:t>
            </a:r>
          </a:p>
          <a:p>
            <a:pPr marL="171450" indent="-171450" algn="l">
              <a:buFont typeface="Wingdings" panose="05000000000000000000" pitchFamily="2" charset="2"/>
              <a:buChar char="ü"/>
            </a:pPr>
            <a:r>
              <a:rPr lang="en-US" altLang="nl-BE" sz="1600" dirty="0">
                <a:solidFill>
                  <a:srgbClr val="000000"/>
                </a:solidFill>
              </a:rPr>
              <a:t>Heb je </a:t>
            </a:r>
            <a:r>
              <a:rPr lang="en-US" altLang="nl-BE" sz="1600" dirty="0" err="1">
                <a:solidFill>
                  <a:srgbClr val="000000"/>
                </a:solidFill>
              </a:rPr>
              <a:t>een</a:t>
            </a:r>
            <a:r>
              <a:rPr lang="en-US" altLang="nl-BE" sz="1600" dirty="0">
                <a:solidFill>
                  <a:srgbClr val="000000"/>
                </a:solidFill>
              </a:rPr>
              <a:t> </a:t>
            </a:r>
            <a:r>
              <a:rPr lang="en-US" altLang="nl-BE" sz="1600" dirty="0" err="1">
                <a:solidFill>
                  <a:srgbClr val="000000"/>
                </a:solidFill>
              </a:rPr>
              <a:t>oplossing</a:t>
            </a:r>
            <a:r>
              <a:rPr lang="en-US" altLang="nl-BE" sz="1600" dirty="0">
                <a:solidFill>
                  <a:srgbClr val="000000"/>
                </a:solidFill>
              </a:rPr>
              <a:t> voor de </a:t>
            </a:r>
            <a:r>
              <a:rPr lang="en-US" altLang="nl-BE" sz="1600" dirty="0" err="1">
                <a:solidFill>
                  <a:srgbClr val="000000"/>
                </a:solidFill>
              </a:rPr>
              <a:t>hond</a:t>
            </a:r>
            <a:r>
              <a:rPr lang="en-US" altLang="nl-BE" sz="1600" dirty="0">
                <a:solidFill>
                  <a:srgbClr val="000000"/>
                </a:solidFill>
              </a:rPr>
              <a:t> </a:t>
            </a:r>
            <a:r>
              <a:rPr lang="en-US" altLang="nl-BE" sz="1600" dirty="0" err="1">
                <a:solidFill>
                  <a:srgbClr val="000000"/>
                </a:solidFill>
              </a:rPr>
              <a:t>als</a:t>
            </a:r>
            <a:r>
              <a:rPr lang="en-US" altLang="nl-BE" sz="1600" dirty="0">
                <a:solidFill>
                  <a:srgbClr val="000000"/>
                </a:solidFill>
              </a:rPr>
              <a:t> je op </a:t>
            </a:r>
            <a:r>
              <a:rPr lang="en-US" altLang="nl-BE" sz="1600" dirty="0" err="1">
                <a:solidFill>
                  <a:srgbClr val="000000"/>
                </a:solidFill>
              </a:rPr>
              <a:t>vakantie</a:t>
            </a:r>
            <a:r>
              <a:rPr lang="en-US" altLang="nl-BE" sz="1600" dirty="0">
                <a:solidFill>
                  <a:srgbClr val="000000"/>
                </a:solidFill>
              </a:rPr>
              <a:t> </a:t>
            </a:r>
            <a:r>
              <a:rPr lang="en-US" altLang="nl-BE" sz="1600" dirty="0" err="1">
                <a:solidFill>
                  <a:srgbClr val="000000"/>
                </a:solidFill>
              </a:rPr>
              <a:t>gaat</a:t>
            </a:r>
            <a:r>
              <a:rPr lang="en-US" altLang="nl-BE" sz="1600" dirty="0">
                <a:solidFill>
                  <a:srgbClr val="000000"/>
                </a:solidFill>
              </a:rPr>
              <a:t> of </a:t>
            </a:r>
            <a:r>
              <a:rPr lang="en-US" altLang="nl-BE" sz="1600" dirty="0" err="1">
                <a:solidFill>
                  <a:srgbClr val="000000"/>
                </a:solidFill>
              </a:rPr>
              <a:t>een</a:t>
            </a:r>
            <a:r>
              <a:rPr lang="en-US" altLang="nl-BE" sz="1600" dirty="0">
                <a:solidFill>
                  <a:srgbClr val="000000"/>
                </a:solidFill>
              </a:rPr>
              <a:t> </a:t>
            </a:r>
            <a:r>
              <a:rPr lang="en-US" altLang="nl-BE" sz="1600" dirty="0" err="1">
                <a:solidFill>
                  <a:srgbClr val="000000"/>
                </a:solidFill>
              </a:rPr>
              <a:t>lange</a:t>
            </a:r>
            <a:r>
              <a:rPr lang="en-US" altLang="nl-BE" sz="1600" dirty="0">
                <a:solidFill>
                  <a:srgbClr val="000000"/>
                </a:solidFill>
              </a:rPr>
              <a:t> </a:t>
            </a:r>
            <a:r>
              <a:rPr lang="en-US" altLang="nl-BE" sz="1600" dirty="0" err="1">
                <a:solidFill>
                  <a:srgbClr val="000000"/>
                </a:solidFill>
              </a:rPr>
              <a:t>dag</a:t>
            </a:r>
            <a:r>
              <a:rPr lang="en-US" altLang="nl-BE" sz="1600" dirty="0">
                <a:solidFill>
                  <a:srgbClr val="000000"/>
                </a:solidFill>
              </a:rPr>
              <a:t> </a:t>
            </a:r>
            <a:r>
              <a:rPr lang="en-US" altLang="nl-BE" sz="1600" dirty="0" err="1">
                <a:solidFill>
                  <a:srgbClr val="000000"/>
                </a:solidFill>
              </a:rPr>
              <a:t>weg</a:t>
            </a:r>
            <a:r>
              <a:rPr lang="en-US" altLang="nl-BE" sz="1600" dirty="0">
                <a:solidFill>
                  <a:srgbClr val="000000"/>
                </a:solidFill>
              </a:rPr>
              <a:t> ben?</a:t>
            </a:r>
          </a:p>
          <a:p>
            <a:pPr marL="171450" indent="-171450" algn="l">
              <a:buFont typeface="Wingdings" panose="05000000000000000000" pitchFamily="2" charset="2"/>
              <a:buChar char="ü"/>
            </a:pPr>
            <a:r>
              <a:rPr lang="en-US" altLang="nl-BE" sz="1600" dirty="0">
                <a:solidFill>
                  <a:srgbClr val="000000"/>
                </a:solidFill>
              </a:rPr>
              <a:t>Is </a:t>
            </a:r>
            <a:r>
              <a:rPr lang="en-US" altLang="nl-BE" sz="1600" dirty="0" err="1">
                <a:solidFill>
                  <a:srgbClr val="000000"/>
                </a:solidFill>
              </a:rPr>
              <a:t>iedereen</a:t>
            </a:r>
            <a:r>
              <a:rPr lang="en-US" altLang="nl-BE" sz="1600" dirty="0">
                <a:solidFill>
                  <a:srgbClr val="000000"/>
                </a:solidFill>
              </a:rPr>
              <a:t> van het </a:t>
            </a:r>
            <a:r>
              <a:rPr lang="en-US" altLang="nl-BE" sz="1600" dirty="0" err="1">
                <a:solidFill>
                  <a:srgbClr val="000000"/>
                </a:solidFill>
              </a:rPr>
              <a:t>gezin</a:t>
            </a:r>
            <a:r>
              <a:rPr lang="en-US" altLang="nl-BE" sz="1600" dirty="0">
                <a:solidFill>
                  <a:srgbClr val="000000"/>
                </a:solidFill>
              </a:rPr>
              <a:t> </a:t>
            </a:r>
            <a:r>
              <a:rPr lang="en-US" altLang="nl-BE" sz="1600" dirty="0" err="1">
                <a:solidFill>
                  <a:srgbClr val="000000"/>
                </a:solidFill>
              </a:rPr>
              <a:t>enthousiast</a:t>
            </a:r>
            <a:r>
              <a:rPr lang="en-US" altLang="nl-BE" sz="1600" dirty="0">
                <a:solidFill>
                  <a:srgbClr val="000000"/>
                </a:solidFill>
              </a:rPr>
              <a:t> om </a:t>
            </a:r>
            <a:r>
              <a:rPr lang="en-US" altLang="nl-BE" sz="1600" dirty="0" err="1">
                <a:solidFill>
                  <a:srgbClr val="000000"/>
                </a:solidFill>
              </a:rPr>
              <a:t>een</a:t>
            </a:r>
            <a:r>
              <a:rPr lang="en-US" altLang="nl-BE" sz="1600" dirty="0">
                <a:solidFill>
                  <a:srgbClr val="000000"/>
                </a:solidFill>
              </a:rPr>
              <a:t> </a:t>
            </a:r>
            <a:r>
              <a:rPr lang="en-US" altLang="nl-BE" sz="1600" dirty="0" err="1">
                <a:solidFill>
                  <a:srgbClr val="000000"/>
                </a:solidFill>
              </a:rPr>
              <a:t>hond</a:t>
            </a:r>
            <a:r>
              <a:rPr lang="en-US" altLang="nl-BE" sz="1600" dirty="0">
                <a:solidFill>
                  <a:srgbClr val="000000"/>
                </a:solidFill>
              </a:rPr>
              <a:t> </a:t>
            </a:r>
            <a:r>
              <a:rPr lang="en-US" altLang="nl-BE" sz="1600" dirty="0" err="1">
                <a:solidFill>
                  <a:srgbClr val="000000"/>
                </a:solidFill>
              </a:rPr>
              <a:t>te</a:t>
            </a:r>
            <a:r>
              <a:rPr lang="en-US" altLang="nl-BE" sz="1600" dirty="0">
                <a:solidFill>
                  <a:srgbClr val="000000"/>
                </a:solidFill>
              </a:rPr>
              <a:t> </a:t>
            </a:r>
            <a:r>
              <a:rPr lang="en-US" altLang="nl-BE" sz="1600" dirty="0" err="1">
                <a:solidFill>
                  <a:srgbClr val="000000"/>
                </a:solidFill>
              </a:rPr>
              <a:t>nemen</a:t>
            </a:r>
            <a:r>
              <a:rPr lang="en-US" altLang="nl-BE" sz="1600" dirty="0">
                <a:solidFill>
                  <a:srgbClr val="000000"/>
                </a:solidFill>
              </a:rPr>
              <a:t>?</a:t>
            </a:r>
          </a:p>
          <a:p>
            <a:pPr marL="171450" indent="-171450" algn="l">
              <a:buFont typeface="Wingdings" panose="05000000000000000000" pitchFamily="2" charset="2"/>
              <a:buChar char="ü"/>
            </a:pPr>
            <a:r>
              <a:rPr lang="en-US" altLang="nl-BE" sz="1600" dirty="0">
                <a:solidFill>
                  <a:srgbClr val="000000"/>
                </a:solidFill>
              </a:rPr>
              <a:t>Ben je </a:t>
            </a:r>
            <a:r>
              <a:rPr lang="en-US" altLang="nl-BE" sz="1600" dirty="0" err="1">
                <a:solidFill>
                  <a:srgbClr val="000000"/>
                </a:solidFill>
              </a:rPr>
              <a:t>zeker</a:t>
            </a:r>
            <a:r>
              <a:rPr lang="en-US" altLang="nl-BE" sz="1600" dirty="0">
                <a:solidFill>
                  <a:srgbClr val="000000"/>
                </a:solidFill>
              </a:rPr>
              <a:t> </a:t>
            </a:r>
            <a:r>
              <a:rPr lang="en-US" altLang="nl-BE" sz="1600" dirty="0" err="1">
                <a:solidFill>
                  <a:srgbClr val="000000"/>
                </a:solidFill>
              </a:rPr>
              <a:t>dat</a:t>
            </a:r>
            <a:r>
              <a:rPr lang="en-US" altLang="nl-BE" sz="1600" dirty="0">
                <a:solidFill>
                  <a:srgbClr val="000000"/>
                </a:solidFill>
              </a:rPr>
              <a:t> </a:t>
            </a:r>
            <a:r>
              <a:rPr lang="en-US" altLang="nl-BE" sz="1600" dirty="0" err="1">
                <a:solidFill>
                  <a:srgbClr val="000000"/>
                </a:solidFill>
              </a:rPr>
              <a:t>er</a:t>
            </a:r>
            <a:r>
              <a:rPr lang="en-US" altLang="nl-BE" sz="1600" dirty="0">
                <a:solidFill>
                  <a:srgbClr val="000000"/>
                </a:solidFill>
              </a:rPr>
              <a:t> </a:t>
            </a:r>
            <a:r>
              <a:rPr lang="en-US" altLang="nl-BE" sz="1600" dirty="0" err="1">
                <a:solidFill>
                  <a:srgbClr val="000000"/>
                </a:solidFill>
              </a:rPr>
              <a:t>niemand</a:t>
            </a:r>
            <a:r>
              <a:rPr lang="en-US" altLang="nl-BE" sz="1600" dirty="0">
                <a:solidFill>
                  <a:srgbClr val="000000"/>
                </a:solidFill>
              </a:rPr>
              <a:t> in het </a:t>
            </a:r>
            <a:r>
              <a:rPr lang="en-US" altLang="nl-BE" sz="1600" dirty="0" err="1">
                <a:solidFill>
                  <a:srgbClr val="000000"/>
                </a:solidFill>
              </a:rPr>
              <a:t>gezin</a:t>
            </a:r>
            <a:r>
              <a:rPr lang="en-US" altLang="nl-BE" sz="1600" dirty="0">
                <a:solidFill>
                  <a:srgbClr val="000000"/>
                </a:solidFill>
              </a:rPr>
              <a:t> </a:t>
            </a:r>
            <a:r>
              <a:rPr lang="en-US" altLang="nl-BE" sz="1600" dirty="0" err="1">
                <a:solidFill>
                  <a:srgbClr val="000000"/>
                </a:solidFill>
              </a:rPr>
              <a:t>allergisch</a:t>
            </a:r>
            <a:r>
              <a:rPr lang="en-US" altLang="nl-BE" sz="1600" dirty="0">
                <a:solidFill>
                  <a:srgbClr val="000000"/>
                </a:solidFill>
              </a:rPr>
              <a:t> is voor </a:t>
            </a:r>
            <a:r>
              <a:rPr lang="en-US" altLang="nl-BE" sz="1600" dirty="0" err="1">
                <a:solidFill>
                  <a:srgbClr val="000000"/>
                </a:solidFill>
              </a:rPr>
              <a:t>honden</a:t>
            </a:r>
            <a:r>
              <a:rPr lang="en-US" altLang="nl-BE" sz="1600" dirty="0">
                <a:solidFill>
                  <a:srgbClr val="000000"/>
                </a:solidFill>
              </a:rPr>
              <a:t>?</a:t>
            </a:r>
          </a:p>
          <a:p>
            <a:pPr marL="171450" indent="-171450" algn="l">
              <a:buFont typeface="Wingdings" panose="05000000000000000000" pitchFamily="2" charset="2"/>
              <a:buChar char="ü"/>
            </a:pPr>
            <a:r>
              <a:rPr lang="en-US" altLang="nl-BE" sz="1600" dirty="0">
                <a:solidFill>
                  <a:srgbClr val="000000"/>
                </a:solidFill>
              </a:rPr>
              <a:t>Kan je </a:t>
            </a:r>
            <a:r>
              <a:rPr lang="en-US" altLang="nl-BE" sz="1600" dirty="0" err="1">
                <a:solidFill>
                  <a:srgbClr val="000000"/>
                </a:solidFill>
              </a:rPr>
              <a:t>er</a:t>
            </a:r>
            <a:r>
              <a:rPr lang="en-US" altLang="nl-BE" sz="1600" dirty="0">
                <a:solidFill>
                  <a:srgbClr val="000000"/>
                </a:solidFill>
              </a:rPr>
              <a:t> </a:t>
            </a:r>
            <a:r>
              <a:rPr lang="en-US" altLang="nl-BE" sz="1600" dirty="0" err="1">
                <a:solidFill>
                  <a:srgbClr val="000000"/>
                </a:solidFill>
              </a:rPr>
              <a:t>tegen</a:t>
            </a:r>
            <a:r>
              <a:rPr lang="en-US" altLang="nl-BE" sz="1600" dirty="0">
                <a:solidFill>
                  <a:srgbClr val="000000"/>
                </a:solidFill>
              </a:rPr>
              <a:t> </a:t>
            </a:r>
            <a:r>
              <a:rPr lang="en-US" altLang="nl-BE" sz="1600" dirty="0" err="1">
                <a:solidFill>
                  <a:srgbClr val="000000"/>
                </a:solidFill>
              </a:rPr>
              <a:t>dat</a:t>
            </a:r>
            <a:r>
              <a:rPr lang="en-US" altLang="nl-BE" sz="1600" dirty="0">
                <a:solidFill>
                  <a:srgbClr val="000000"/>
                </a:solidFill>
              </a:rPr>
              <a:t> de </a:t>
            </a:r>
            <a:r>
              <a:rPr lang="en-US" altLang="nl-BE" sz="1600" dirty="0" err="1">
                <a:solidFill>
                  <a:srgbClr val="000000"/>
                </a:solidFill>
              </a:rPr>
              <a:t>hond</a:t>
            </a:r>
            <a:r>
              <a:rPr lang="en-US" altLang="nl-BE" sz="1600" dirty="0">
                <a:solidFill>
                  <a:srgbClr val="000000"/>
                </a:solidFill>
              </a:rPr>
              <a:t> </a:t>
            </a:r>
            <a:r>
              <a:rPr lang="en-US" altLang="nl-BE" sz="1600" dirty="0" err="1">
                <a:solidFill>
                  <a:srgbClr val="000000"/>
                </a:solidFill>
              </a:rPr>
              <a:t>veel</a:t>
            </a:r>
            <a:r>
              <a:rPr lang="en-US" altLang="nl-BE" sz="1600" dirty="0">
                <a:solidFill>
                  <a:srgbClr val="000000"/>
                </a:solidFill>
              </a:rPr>
              <a:t> </a:t>
            </a:r>
            <a:r>
              <a:rPr lang="en-US" altLang="nl-BE" sz="1600" dirty="0" err="1">
                <a:solidFill>
                  <a:srgbClr val="000000"/>
                </a:solidFill>
              </a:rPr>
              <a:t>vuil</a:t>
            </a:r>
            <a:r>
              <a:rPr lang="en-US" altLang="nl-BE" sz="1600" dirty="0">
                <a:solidFill>
                  <a:srgbClr val="000000"/>
                </a:solidFill>
              </a:rPr>
              <a:t> </a:t>
            </a:r>
            <a:r>
              <a:rPr lang="en-US" altLang="nl-BE" sz="1600" dirty="0" err="1">
                <a:solidFill>
                  <a:srgbClr val="000000"/>
                </a:solidFill>
              </a:rPr>
              <a:t>maakt</a:t>
            </a:r>
            <a:r>
              <a:rPr lang="en-US" altLang="nl-BE" sz="1600" dirty="0">
                <a:solidFill>
                  <a:srgbClr val="000000"/>
                </a:solidFill>
              </a:rPr>
              <a:t> of </a:t>
            </a:r>
            <a:r>
              <a:rPr lang="en-US" altLang="nl-BE" sz="1600" dirty="0" err="1">
                <a:solidFill>
                  <a:srgbClr val="000000"/>
                </a:solidFill>
              </a:rPr>
              <a:t>soms</a:t>
            </a:r>
            <a:r>
              <a:rPr lang="en-US" altLang="nl-BE" sz="1600" dirty="0">
                <a:solidFill>
                  <a:srgbClr val="000000"/>
                </a:solidFill>
              </a:rPr>
              <a:t> </a:t>
            </a:r>
            <a:r>
              <a:rPr lang="en-US" altLang="nl-BE" sz="1600" dirty="0" err="1">
                <a:solidFill>
                  <a:srgbClr val="000000"/>
                </a:solidFill>
              </a:rPr>
              <a:t>iets</a:t>
            </a:r>
            <a:r>
              <a:rPr lang="en-US" altLang="nl-BE" sz="1600" dirty="0">
                <a:solidFill>
                  <a:srgbClr val="000000"/>
                </a:solidFill>
              </a:rPr>
              <a:t> </a:t>
            </a:r>
            <a:r>
              <a:rPr lang="en-US" altLang="nl-BE" sz="1600" dirty="0" err="1">
                <a:solidFill>
                  <a:srgbClr val="000000"/>
                </a:solidFill>
              </a:rPr>
              <a:t>stuk</a:t>
            </a:r>
            <a:r>
              <a:rPr lang="en-US" altLang="nl-BE" sz="1600" dirty="0">
                <a:solidFill>
                  <a:srgbClr val="000000"/>
                </a:solidFill>
              </a:rPr>
              <a:t> </a:t>
            </a:r>
            <a:r>
              <a:rPr lang="en-US" altLang="nl-BE" sz="1600" dirty="0" err="1">
                <a:solidFill>
                  <a:srgbClr val="000000"/>
                </a:solidFill>
              </a:rPr>
              <a:t>maakt</a:t>
            </a:r>
            <a:r>
              <a:rPr lang="en-US" altLang="nl-BE" sz="1600" dirty="0">
                <a:solidFill>
                  <a:srgbClr val="000000"/>
                </a:solidFill>
              </a:rPr>
              <a:t>?</a:t>
            </a:r>
          </a:p>
          <a:p>
            <a:pPr marL="171450" indent="-171450" algn="l">
              <a:buFont typeface="Wingdings" panose="05000000000000000000" pitchFamily="2" charset="2"/>
              <a:buChar char="ü"/>
            </a:pPr>
            <a:r>
              <a:rPr lang="en-US" altLang="nl-BE" sz="1600" dirty="0">
                <a:solidFill>
                  <a:srgbClr val="000000"/>
                </a:solidFill>
              </a:rPr>
              <a:t>Heb je </a:t>
            </a:r>
            <a:r>
              <a:rPr lang="en-US" altLang="nl-BE" sz="1600" dirty="0" err="1">
                <a:solidFill>
                  <a:srgbClr val="000000"/>
                </a:solidFill>
              </a:rPr>
              <a:t>genoeg</a:t>
            </a:r>
            <a:r>
              <a:rPr lang="en-US" altLang="nl-BE" sz="1600" dirty="0">
                <a:solidFill>
                  <a:srgbClr val="000000"/>
                </a:solidFill>
              </a:rPr>
              <a:t> </a:t>
            </a:r>
            <a:r>
              <a:rPr lang="en-US" altLang="nl-BE" sz="1600" dirty="0" err="1">
                <a:solidFill>
                  <a:srgbClr val="000000"/>
                </a:solidFill>
              </a:rPr>
              <a:t>ruimte</a:t>
            </a:r>
            <a:r>
              <a:rPr lang="en-US" altLang="nl-BE" sz="1600" dirty="0">
                <a:solidFill>
                  <a:srgbClr val="000000"/>
                </a:solidFill>
              </a:rPr>
              <a:t> </a:t>
            </a:r>
            <a:r>
              <a:rPr lang="en-US" altLang="nl-BE" sz="1600" dirty="0" err="1">
                <a:solidFill>
                  <a:srgbClr val="000000"/>
                </a:solidFill>
              </a:rPr>
              <a:t>binnen</a:t>
            </a:r>
            <a:r>
              <a:rPr lang="en-US" altLang="nl-BE" sz="1600" dirty="0">
                <a:solidFill>
                  <a:srgbClr val="000000"/>
                </a:solidFill>
              </a:rPr>
              <a:t> en/of is de </a:t>
            </a:r>
            <a:r>
              <a:rPr lang="en-US" altLang="nl-BE" sz="1600" dirty="0" err="1">
                <a:solidFill>
                  <a:srgbClr val="000000"/>
                </a:solidFill>
              </a:rPr>
              <a:t>tuin</a:t>
            </a:r>
            <a:r>
              <a:rPr lang="en-US" altLang="nl-BE" sz="1600" dirty="0">
                <a:solidFill>
                  <a:srgbClr val="000000"/>
                </a:solidFill>
              </a:rPr>
              <a:t> </a:t>
            </a:r>
            <a:r>
              <a:rPr lang="en-US" altLang="nl-BE" sz="1600" dirty="0" err="1">
                <a:solidFill>
                  <a:srgbClr val="000000"/>
                </a:solidFill>
              </a:rPr>
              <a:t>hoog</a:t>
            </a:r>
            <a:r>
              <a:rPr lang="en-US" altLang="nl-BE" sz="1600" dirty="0">
                <a:solidFill>
                  <a:srgbClr val="000000"/>
                </a:solidFill>
              </a:rPr>
              <a:t> </a:t>
            </a:r>
            <a:r>
              <a:rPr lang="en-US" altLang="nl-BE" sz="1600" dirty="0" err="1">
                <a:solidFill>
                  <a:srgbClr val="000000"/>
                </a:solidFill>
              </a:rPr>
              <a:t>genoeg</a:t>
            </a:r>
            <a:r>
              <a:rPr lang="en-US" altLang="nl-BE" sz="1600" dirty="0">
                <a:solidFill>
                  <a:srgbClr val="000000"/>
                </a:solidFill>
              </a:rPr>
              <a:t> </a:t>
            </a:r>
            <a:r>
              <a:rPr lang="en-US" altLang="nl-BE" sz="1600" dirty="0" err="1">
                <a:solidFill>
                  <a:srgbClr val="000000"/>
                </a:solidFill>
              </a:rPr>
              <a:t>omheind</a:t>
            </a:r>
            <a:r>
              <a:rPr lang="en-US" altLang="nl-BE" sz="1600" dirty="0">
                <a:solidFill>
                  <a:srgbClr val="000000"/>
                </a:solidFill>
              </a:rPr>
              <a:t>?</a:t>
            </a:r>
          </a:p>
          <a:p>
            <a:pPr indent="-228600" algn="l">
              <a:buFont typeface="Arial" panose="020B0604020202020204" pitchFamily="34" charset="0"/>
              <a:buChar char="•"/>
            </a:pPr>
            <a:endParaRPr lang="en-US" sz="1400" dirty="0">
              <a:solidFill>
                <a:srgbClr val="000000"/>
              </a:solidFill>
            </a:endParaRPr>
          </a:p>
        </p:txBody>
      </p:sp>
    </p:spTree>
    <p:extLst>
      <p:ext uri="{BB962C8B-B14F-4D97-AF65-F5344CB8AC3E}">
        <p14:creationId xmlns:p14="http://schemas.microsoft.com/office/powerpoint/2010/main" val="3960452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7116FC-46C7-41A7-92D1-A19C5FB93CC4}"/>
              </a:ext>
            </a:extLst>
          </p:cNvPr>
          <p:cNvSpPr>
            <a:spLocks noGrp="1"/>
          </p:cNvSpPr>
          <p:nvPr>
            <p:ph type="ctrTitle"/>
          </p:nvPr>
        </p:nvSpPr>
        <p:spPr>
          <a:xfrm>
            <a:off x="1524000" y="1122363"/>
            <a:ext cx="9144000" cy="1807268"/>
          </a:xfrm>
        </p:spPr>
        <p:txBody>
          <a:bodyPr/>
          <a:lstStyle/>
          <a:p>
            <a:r>
              <a:rPr lang="nl-BE" altLang="nl-BE" dirty="0">
                <a:latin typeface="var(--font-roboto)"/>
              </a:rPr>
              <a:t> </a:t>
            </a:r>
            <a:br>
              <a:rPr lang="nl-BE" altLang="nl-BE" dirty="0">
                <a:latin typeface="var(--font-roboto)"/>
              </a:rPr>
            </a:br>
            <a:r>
              <a:rPr lang="nl-BE" altLang="nl-BE" b="1" dirty="0">
                <a:solidFill>
                  <a:srgbClr val="54342F"/>
                </a:solidFill>
                <a:latin typeface="var(--font-soleil)"/>
              </a:rPr>
              <a:t>Verschillende hondenrassen</a:t>
            </a:r>
            <a:endParaRPr lang="nl-BE" dirty="0"/>
          </a:p>
        </p:txBody>
      </p:sp>
      <p:sp>
        <p:nvSpPr>
          <p:cNvPr id="3" name="Ondertitel 2">
            <a:extLst>
              <a:ext uri="{FF2B5EF4-FFF2-40B4-BE49-F238E27FC236}">
                <a16:creationId xmlns:a16="http://schemas.microsoft.com/office/drawing/2014/main" id="{A3B74103-E34A-4B4F-9474-F7965ADD30A4}"/>
              </a:ext>
            </a:extLst>
          </p:cNvPr>
          <p:cNvSpPr>
            <a:spLocks noGrp="1"/>
          </p:cNvSpPr>
          <p:nvPr>
            <p:ph type="subTitle" idx="1"/>
          </p:nvPr>
        </p:nvSpPr>
        <p:spPr>
          <a:xfrm>
            <a:off x="1524000" y="3602038"/>
            <a:ext cx="9143999" cy="2630086"/>
          </a:xfrm>
        </p:spPr>
        <p:txBody>
          <a:bodyPr>
            <a:normAutofit/>
          </a:bodyPr>
          <a:lstStyle/>
          <a:p>
            <a:r>
              <a:rPr lang="nl-BE" altLang="nl-BE" dirty="0">
                <a:latin typeface="var(--font-roboto)"/>
              </a:rPr>
              <a:t>Schatting : ongeveer 300 tal hondenrassen (15 groepen)</a:t>
            </a:r>
          </a:p>
          <a:p>
            <a:r>
              <a:rPr lang="nl-BE" altLang="nl-BE" dirty="0">
                <a:latin typeface="var(--font-roboto)"/>
              </a:rPr>
              <a:t>Waarom bestaan hondenrassen eigenlijk?</a:t>
            </a:r>
          </a:p>
          <a:p>
            <a:r>
              <a:rPr lang="nl-BE" altLang="nl-BE" dirty="0">
                <a:latin typeface="var(--font-roboto)"/>
              </a:rPr>
              <a:t>Sommige mensen wilden </a:t>
            </a:r>
            <a:r>
              <a:rPr lang="nl-BE" altLang="nl-BE" b="1" dirty="0">
                <a:solidFill>
                  <a:srgbClr val="54342F"/>
                </a:solidFill>
                <a:latin typeface="inherit"/>
              </a:rPr>
              <a:t>honden </a:t>
            </a:r>
            <a:r>
              <a:rPr lang="nl-BE" altLang="nl-BE" dirty="0">
                <a:latin typeface="var(--font-roboto)"/>
              </a:rPr>
              <a:t>met bepaalde kwaliteiten en zijn dan beginnen kweken met honden tot de honden deze kwaliteiten hadden. Duizenden jaren lang hebben mensen honden “aangepast” aan hun noden tot ze de goede rassen hadden. </a:t>
            </a:r>
          </a:p>
        </p:txBody>
      </p:sp>
      <p:pic>
        <p:nvPicPr>
          <p:cNvPr id="6" name="Afbeelding 5">
            <a:extLst>
              <a:ext uri="{FF2B5EF4-FFF2-40B4-BE49-F238E27FC236}">
                <a16:creationId xmlns:a16="http://schemas.microsoft.com/office/drawing/2014/main" id="{5487475A-102F-482E-9900-6313872C1C1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80642" y="254456"/>
            <a:ext cx="4068314" cy="1735813"/>
          </a:xfrm>
          <a:prstGeom prst="rect">
            <a:avLst/>
          </a:prstGeom>
        </p:spPr>
      </p:pic>
    </p:spTree>
    <p:extLst>
      <p:ext uri="{BB962C8B-B14F-4D97-AF65-F5344CB8AC3E}">
        <p14:creationId xmlns:p14="http://schemas.microsoft.com/office/powerpoint/2010/main" val="3266361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BF4D1B-F3D2-43A5-9780-CB949E572C9B}"/>
              </a:ext>
            </a:extLst>
          </p:cNvPr>
          <p:cNvSpPr>
            <a:spLocks noGrp="1"/>
          </p:cNvSpPr>
          <p:nvPr>
            <p:ph type="ctrTitle"/>
          </p:nvPr>
        </p:nvSpPr>
        <p:spPr/>
        <p:txBody>
          <a:bodyPr/>
          <a:lstStyle/>
          <a:p>
            <a:r>
              <a:rPr lang="nl-BE" altLang="nl-BE" b="1" dirty="0">
                <a:solidFill>
                  <a:srgbClr val="54342F"/>
                </a:solidFill>
                <a:latin typeface="var(--font-soleil)"/>
              </a:rPr>
              <a:t>Gezelschapshonden</a:t>
            </a:r>
            <a:endParaRPr lang="nl-BE" dirty="0"/>
          </a:p>
        </p:txBody>
      </p:sp>
      <p:sp>
        <p:nvSpPr>
          <p:cNvPr id="3" name="Ondertitel 2">
            <a:extLst>
              <a:ext uri="{FF2B5EF4-FFF2-40B4-BE49-F238E27FC236}">
                <a16:creationId xmlns:a16="http://schemas.microsoft.com/office/drawing/2014/main" id="{96D415EE-5012-421C-B195-F6FE57C12D4C}"/>
              </a:ext>
            </a:extLst>
          </p:cNvPr>
          <p:cNvSpPr>
            <a:spLocks noGrp="1"/>
          </p:cNvSpPr>
          <p:nvPr>
            <p:ph type="subTitle" idx="1"/>
          </p:nvPr>
        </p:nvSpPr>
        <p:spPr>
          <a:xfrm>
            <a:off x="1524000" y="3602038"/>
            <a:ext cx="9144000" cy="2745496"/>
          </a:xfrm>
        </p:spPr>
        <p:txBody>
          <a:bodyPr>
            <a:normAutofit fontScale="92500" lnSpcReduction="10000"/>
          </a:bodyPr>
          <a:lstStyle/>
          <a:p>
            <a:br>
              <a:rPr lang="nl-BE" altLang="nl-BE" b="1" dirty="0">
                <a:solidFill>
                  <a:srgbClr val="54342F"/>
                </a:solidFill>
                <a:latin typeface="var(--font-soleil)"/>
              </a:rPr>
            </a:br>
            <a:r>
              <a:rPr lang="nl-BE" altLang="nl-BE" b="1" dirty="0">
                <a:solidFill>
                  <a:srgbClr val="54342F"/>
                </a:solidFill>
                <a:latin typeface="var(--font-soleil)"/>
              </a:rPr>
              <a:t>K</a:t>
            </a:r>
            <a:r>
              <a:rPr lang="nl-BE" altLang="nl-BE" b="1" dirty="0">
                <a:latin typeface="var(--font-roboto)"/>
              </a:rPr>
              <a:t>lein</a:t>
            </a:r>
            <a:r>
              <a:rPr lang="nl-BE" altLang="nl-BE" dirty="0">
                <a:latin typeface="var(--font-roboto)"/>
              </a:rPr>
              <a:t>e honden die vooral gekweekt werden om mensen gezelschap te houden en om te blaffen als er indringers waren. Ze zijn niet gekweekt om fysieke taken te verrichten maar om te zorgen voor mensen.</a:t>
            </a:r>
          </a:p>
          <a:p>
            <a:r>
              <a:rPr lang="nl-BE" altLang="nl-BE" dirty="0">
                <a:latin typeface="var(--font-roboto)"/>
              </a:rPr>
              <a:t>Rassen : </a:t>
            </a:r>
            <a:r>
              <a:rPr lang="nl-BE" altLang="nl-BE" dirty="0" err="1">
                <a:latin typeface="var(--font-roboto)"/>
              </a:rPr>
              <a:t>maltezer</a:t>
            </a:r>
            <a:r>
              <a:rPr lang="nl-BE" altLang="nl-BE" dirty="0">
                <a:latin typeface="var(--font-roboto)"/>
              </a:rPr>
              <a:t>, poedel, </a:t>
            </a:r>
            <a:r>
              <a:rPr lang="nl-BE" altLang="nl-BE" dirty="0" err="1">
                <a:latin typeface="var(--font-roboto)"/>
              </a:rPr>
              <a:t>bichon</a:t>
            </a:r>
            <a:r>
              <a:rPr lang="nl-BE" altLang="nl-BE" dirty="0">
                <a:latin typeface="var(--font-roboto)"/>
              </a:rPr>
              <a:t> </a:t>
            </a:r>
            <a:r>
              <a:rPr lang="nl-BE" altLang="nl-BE" dirty="0" err="1">
                <a:latin typeface="var(--font-roboto)"/>
              </a:rPr>
              <a:t>frisé</a:t>
            </a:r>
            <a:r>
              <a:rPr lang="nl-BE" altLang="nl-BE" dirty="0">
                <a:latin typeface="var(--font-roboto)"/>
              </a:rPr>
              <a:t>, </a:t>
            </a:r>
            <a:r>
              <a:rPr lang="nl-BE" altLang="nl-BE" dirty="0" err="1">
                <a:latin typeface="var(--font-roboto)"/>
              </a:rPr>
              <a:t>shi</a:t>
            </a:r>
            <a:r>
              <a:rPr lang="nl-BE" altLang="nl-BE" dirty="0">
                <a:latin typeface="var(--font-roboto)"/>
              </a:rPr>
              <a:t> </a:t>
            </a:r>
            <a:r>
              <a:rPr lang="nl-BE" altLang="nl-BE" dirty="0" err="1">
                <a:latin typeface="var(--font-roboto)"/>
              </a:rPr>
              <a:t>tzu</a:t>
            </a:r>
            <a:r>
              <a:rPr lang="nl-BE" altLang="nl-BE" dirty="0">
                <a:latin typeface="var(--font-roboto)"/>
              </a:rPr>
              <a:t>, pekinees, …</a:t>
            </a:r>
          </a:p>
          <a:p>
            <a:endParaRPr lang="nl-BE" altLang="nl-BE" dirty="0">
              <a:latin typeface="var(--font-roboto)"/>
            </a:endParaRPr>
          </a:p>
          <a:p>
            <a:br>
              <a:rPr lang="nl-BE" altLang="nl-BE" dirty="0">
                <a:latin typeface="var(--font-roboto)"/>
              </a:rPr>
            </a:br>
            <a:endParaRPr lang="nl-BE" dirty="0"/>
          </a:p>
        </p:txBody>
      </p:sp>
      <p:pic>
        <p:nvPicPr>
          <p:cNvPr id="5" name="Afbeelding 4">
            <a:extLst>
              <a:ext uri="{FF2B5EF4-FFF2-40B4-BE49-F238E27FC236}">
                <a16:creationId xmlns:a16="http://schemas.microsoft.com/office/drawing/2014/main" id="{ED49BE4B-108F-4C19-A733-73A40DA2627F}"/>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940946" y="768658"/>
            <a:ext cx="3951303" cy="1685889"/>
          </a:xfrm>
          <a:prstGeom prst="rect">
            <a:avLst/>
          </a:prstGeom>
        </p:spPr>
      </p:pic>
    </p:spTree>
    <p:extLst>
      <p:ext uri="{BB962C8B-B14F-4D97-AF65-F5344CB8AC3E}">
        <p14:creationId xmlns:p14="http://schemas.microsoft.com/office/powerpoint/2010/main" val="3210112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6D4D99-EC23-4BC3-951A-6CE3FF2EC5E8}"/>
              </a:ext>
            </a:extLst>
          </p:cNvPr>
          <p:cNvSpPr>
            <a:spLocks noGrp="1"/>
          </p:cNvSpPr>
          <p:nvPr>
            <p:ph type="ctrTitle"/>
          </p:nvPr>
        </p:nvSpPr>
        <p:spPr/>
        <p:txBody>
          <a:bodyPr/>
          <a:lstStyle/>
          <a:p>
            <a:r>
              <a:rPr lang="nl-BE" b="1" dirty="0"/>
              <a:t>Doggen</a:t>
            </a:r>
          </a:p>
        </p:txBody>
      </p:sp>
      <p:sp>
        <p:nvSpPr>
          <p:cNvPr id="3" name="Ondertitel 2">
            <a:extLst>
              <a:ext uri="{FF2B5EF4-FFF2-40B4-BE49-F238E27FC236}">
                <a16:creationId xmlns:a16="http://schemas.microsoft.com/office/drawing/2014/main" id="{41C0ED27-DC49-4895-A8AB-02271B1DECA4}"/>
              </a:ext>
            </a:extLst>
          </p:cNvPr>
          <p:cNvSpPr>
            <a:spLocks noGrp="1"/>
          </p:cNvSpPr>
          <p:nvPr>
            <p:ph type="subTitle" idx="1"/>
          </p:nvPr>
        </p:nvSpPr>
        <p:spPr/>
        <p:txBody>
          <a:bodyPr>
            <a:noAutofit/>
          </a:bodyPr>
          <a:lstStyle/>
          <a:p>
            <a:r>
              <a:rPr lang="nl-BE" altLang="nl-BE" dirty="0">
                <a:latin typeface="var(--font-roboto)"/>
              </a:rPr>
              <a:t>Deze honden zijn voornamelijk gekweekt om te bewaken, te verdedigen en aan te vallen. </a:t>
            </a:r>
          </a:p>
          <a:p>
            <a:r>
              <a:rPr lang="nl-BE" altLang="nl-BE" dirty="0">
                <a:latin typeface="var(--font-roboto)"/>
              </a:rPr>
              <a:t>Rassen : </a:t>
            </a:r>
            <a:r>
              <a:rPr lang="nl-BE" altLang="nl-BE" dirty="0" err="1">
                <a:latin typeface="var(--font-roboto)"/>
              </a:rPr>
              <a:t>bordeauxdog</a:t>
            </a:r>
            <a:r>
              <a:rPr lang="nl-BE" altLang="nl-BE" dirty="0">
                <a:latin typeface="var(--font-roboto)"/>
              </a:rPr>
              <a:t>, Duitse dog</a:t>
            </a:r>
            <a:r>
              <a:rPr lang="nl-BE" altLang="nl-BE">
                <a:latin typeface="var(--font-roboto)"/>
              </a:rPr>
              <a:t>, Engelse </a:t>
            </a:r>
            <a:r>
              <a:rPr lang="nl-BE" altLang="nl-BE" dirty="0">
                <a:latin typeface="var(--font-roboto)"/>
              </a:rPr>
              <a:t>en Franse buldog, ,,,</a:t>
            </a:r>
          </a:p>
          <a:p>
            <a:r>
              <a:rPr lang="nl-BE" altLang="nl-BE" dirty="0">
                <a:latin typeface="var(--font-roboto)"/>
              </a:rPr>
              <a:t>Voelen zich best in rustige omgeving.</a:t>
            </a:r>
            <a:br>
              <a:rPr lang="nl-BE" altLang="nl-BE" dirty="0">
                <a:latin typeface="var(--font-roboto)"/>
              </a:rPr>
            </a:br>
            <a:br>
              <a:rPr lang="nl-BE" altLang="nl-BE" dirty="0">
                <a:latin typeface="var(--font-roboto)"/>
              </a:rPr>
            </a:br>
            <a:endParaRPr lang="nl-BE" dirty="0"/>
          </a:p>
        </p:txBody>
      </p:sp>
      <p:pic>
        <p:nvPicPr>
          <p:cNvPr id="4" name="Afbeelding 3">
            <a:extLst>
              <a:ext uri="{FF2B5EF4-FFF2-40B4-BE49-F238E27FC236}">
                <a16:creationId xmlns:a16="http://schemas.microsoft.com/office/drawing/2014/main" id="{15984F2B-4964-42E5-8421-38A8351EE568}"/>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4120348" y="630274"/>
            <a:ext cx="3951303" cy="1685889"/>
          </a:xfrm>
          <a:prstGeom prst="rect">
            <a:avLst/>
          </a:prstGeom>
        </p:spPr>
      </p:pic>
    </p:spTree>
    <p:extLst>
      <p:ext uri="{BB962C8B-B14F-4D97-AF65-F5344CB8AC3E}">
        <p14:creationId xmlns:p14="http://schemas.microsoft.com/office/powerpoint/2010/main" val="4249203172"/>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3007</Words>
  <Application>Microsoft Office PowerPoint</Application>
  <PresentationFormat>Breedbeeld</PresentationFormat>
  <Paragraphs>177</Paragraphs>
  <Slides>34</Slides>
  <Notes>0</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34</vt:i4>
      </vt:variant>
    </vt:vector>
  </HeadingPairs>
  <TitlesOfParts>
    <vt:vector size="42" baseType="lpstr">
      <vt:lpstr>Arial</vt:lpstr>
      <vt:lpstr>Calibri</vt:lpstr>
      <vt:lpstr>Calibri Light</vt:lpstr>
      <vt:lpstr>inherit</vt:lpstr>
      <vt:lpstr>var(--font-roboto)</vt:lpstr>
      <vt:lpstr>var(--font-soleil)</vt:lpstr>
      <vt:lpstr>Wingdings</vt:lpstr>
      <vt:lpstr>Kantoorthema</vt:lpstr>
      <vt:lpstr>Ben ik een geschikte hondeneigenaar ?</vt:lpstr>
      <vt:lpstr>PowerPoint-presentatie</vt:lpstr>
      <vt:lpstr>PowerPoint-presentatie</vt:lpstr>
      <vt:lpstr>PowerPoint-presentatie</vt:lpstr>
      <vt:lpstr>PowerPoint-presentatie</vt:lpstr>
      <vt:lpstr>Samenvatting : Checklist :</vt:lpstr>
      <vt:lpstr>  Verschillende hondenrassen</vt:lpstr>
      <vt:lpstr>Gezelschapshonden</vt:lpstr>
      <vt:lpstr>Doggen</vt:lpstr>
      <vt:lpstr>Waak- en verdedigingshonden</vt:lpstr>
      <vt:lpstr>Terriërs</vt:lpstr>
      <vt:lpstr>Retrievers</vt:lpstr>
      <vt:lpstr>Spaniëls</vt:lpstr>
      <vt:lpstr>Waterhonden</vt:lpstr>
      <vt:lpstr>Windhonden</vt:lpstr>
      <vt:lpstr>Staande honden</vt:lpstr>
      <vt:lpstr>Lopende honden</vt:lpstr>
      <vt:lpstr>Spitsen &amp; keeshonden</vt:lpstr>
      <vt:lpstr>Dashonden</vt:lpstr>
      <vt:lpstr>Kuddebewakers</vt:lpstr>
      <vt:lpstr>Herdershonden en veedrijvers</vt:lpstr>
      <vt:lpstr>Kruisingen</vt:lpstr>
      <vt:lpstr>Tip</vt:lpstr>
      <vt:lpstr>Het juiste ras kiezen </vt:lpstr>
      <vt:lpstr>Het juiste ras kiezen </vt:lpstr>
      <vt:lpstr>            Puppy of volwassen hond? </vt:lpstr>
      <vt:lpstr>De aanschaf van een puppy </vt:lpstr>
      <vt:lpstr>Op zoek naar een goede fokker </vt:lpstr>
      <vt:lpstr>Voordat u gaat kijken… </vt:lpstr>
      <vt:lpstr>Wanneer u gaat kijken… </vt:lpstr>
      <vt:lpstr>Wanneer u gaat kijken… </vt:lpstr>
      <vt:lpstr>Wanneer u gaat kijken… </vt:lpstr>
      <vt:lpstr>Besluit</vt:lpstr>
      <vt:lpstr>Bedankt voor uw aandacht en een succesvolle zoektocht gewenst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 ik een geschikte hondeneigenaar ?</dc:title>
  <dc:creator>Van Stichel Dirk</dc:creator>
  <cp:lastModifiedBy>Karl Roelandt</cp:lastModifiedBy>
  <cp:revision>30</cp:revision>
  <dcterms:created xsi:type="dcterms:W3CDTF">2019-11-12T17:21:40Z</dcterms:created>
  <dcterms:modified xsi:type="dcterms:W3CDTF">2020-06-29T19:34:32Z</dcterms:modified>
</cp:coreProperties>
</file>